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gif>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gif>
</file>

<file path=ppt/media/image20.png>
</file>

<file path=ppt/media/image21.gif>
</file>

<file path=ppt/media/image3.gif>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195697-0DE5-482D-811C-F900B9FC91FA}"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DC4E9E-6342-4F67-AF10-875031730019}" type="slidenum">
              <a:rPr lang="en-US" smtClean="0"/>
              <a:t>‹#›</a:t>
            </a:fld>
            <a:endParaRPr lang="en-US"/>
          </a:p>
        </p:txBody>
      </p:sp>
    </p:spTree>
    <p:extLst>
      <p:ext uri="{BB962C8B-B14F-4D97-AF65-F5344CB8AC3E}">
        <p14:creationId xmlns:p14="http://schemas.microsoft.com/office/powerpoint/2010/main" val="1234181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CDFC6F-CB01-4752-BB03-DAD6FFB7A7DD}" type="datetimeFigureOut">
              <a:rPr lang="en-US" smtClean="0"/>
              <a:t>4/24/2023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05DCB6EE-6C2F-4FEF-8F7B-794584A2C390}"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8149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CDFC6F-CB01-4752-BB03-DAD6FFB7A7DD}"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CB6EE-6C2F-4FEF-8F7B-794584A2C390}"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1033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CDFC6F-CB01-4752-BB03-DAD6FFB7A7DD}"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CB6EE-6C2F-4FEF-8F7B-794584A2C390}"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80198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CDFC6F-CB01-4752-BB03-DAD6FFB7A7DD}"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CB6EE-6C2F-4FEF-8F7B-794584A2C390}"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55820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CDFC6F-CB01-4752-BB03-DAD6FFB7A7DD}"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DCB6EE-6C2F-4FEF-8F7B-794584A2C390}"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0857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CDFC6F-CB01-4752-BB03-DAD6FFB7A7DD}"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DCB6EE-6C2F-4FEF-8F7B-794584A2C390}"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1981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CDFC6F-CB01-4752-BB03-DAD6FFB7A7DD}" type="datetimeFigureOut">
              <a:rPr lang="en-US" smtClean="0"/>
              <a:t>4/24/2023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DCB6EE-6C2F-4FEF-8F7B-794584A2C390}"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847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CDFC6F-CB01-4752-BB03-DAD6FFB7A7DD}" type="datetimeFigureOut">
              <a:rPr lang="en-US" smtClean="0"/>
              <a:t>4/24/2023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DCB6EE-6C2F-4FEF-8F7B-794584A2C390}"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1158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CDFC6F-CB01-4752-BB03-DAD6FFB7A7DD}" type="datetimeFigureOut">
              <a:rPr lang="en-US" smtClean="0"/>
              <a:t>4/24/2023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DCB6EE-6C2F-4FEF-8F7B-794584A2C390}" type="slidenum">
              <a:rPr lang="en-US" smtClean="0"/>
              <a:t>‹#›</a:t>
            </a:fld>
            <a:endParaRPr lang="en-US"/>
          </a:p>
        </p:txBody>
      </p:sp>
    </p:spTree>
    <p:extLst>
      <p:ext uri="{BB962C8B-B14F-4D97-AF65-F5344CB8AC3E}">
        <p14:creationId xmlns:p14="http://schemas.microsoft.com/office/powerpoint/2010/main" val="2706401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CDFC6F-CB01-4752-BB03-DAD6FFB7A7DD}"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DCB6EE-6C2F-4FEF-8F7B-794584A2C390}"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7726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CCDFC6F-CB01-4752-BB03-DAD6FFB7A7DD}" type="datetimeFigureOut">
              <a:rPr lang="en-US" smtClean="0"/>
              <a:t>4/24/2023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05DCB6EE-6C2F-4FEF-8F7B-794584A2C390}"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2178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CCDFC6F-CB01-4752-BB03-DAD6FFB7A7DD}" type="datetimeFigureOut">
              <a:rPr lang="en-US" smtClean="0"/>
              <a:t>4/24/2023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05DCB6EE-6C2F-4FEF-8F7B-794584A2C390}"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88127"/>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F4F56-60F0-7D78-CBBE-1ED0D49CF909}"/>
              </a:ext>
            </a:extLst>
          </p:cNvPr>
          <p:cNvSpPr>
            <a:spLocks noGrp="1"/>
          </p:cNvSpPr>
          <p:nvPr>
            <p:ph type="ctrTitle"/>
          </p:nvPr>
        </p:nvSpPr>
        <p:spPr>
          <a:xfrm>
            <a:off x="1838131" y="802298"/>
            <a:ext cx="9216721" cy="2541431"/>
          </a:xfrm>
        </p:spPr>
        <p:txBody>
          <a:bodyPr/>
          <a:lstStyle/>
          <a:p>
            <a:r>
              <a:rPr lang="en-US" dirty="0"/>
              <a:t>Spotify and </a:t>
            </a:r>
            <a:r>
              <a:rPr lang="en-US" dirty="0" err="1"/>
              <a:t>youtube</a:t>
            </a:r>
            <a:endParaRPr lang="en-US" dirty="0"/>
          </a:p>
        </p:txBody>
      </p:sp>
      <p:sp>
        <p:nvSpPr>
          <p:cNvPr id="3" name="Subtitle 2">
            <a:extLst>
              <a:ext uri="{FF2B5EF4-FFF2-40B4-BE49-F238E27FC236}">
                <a16:creationId xmlns:a16="http://schemas.microsoft.com/office/drawing/2014/main" id="{FCE7788E-3355-9754-491C-7CA15B9BD1D9}"/>
              </a:ext>
            </a:extLst>
          </p:cNvPr>
          <p:cNvSpPr>
            <a:spLocks noGrp="1"/>
          </p:cNvSpPr>
          <p:nvPr>
            <p:ph type="subTitle" idx="1"/>
          </p:nvPr>
        </p:nvSpPr>
        <p:spPr>
          <a:xfrm>
            <a:off x="1838131" y="3531204"/>
            <a:ext cx="9216721" cy="977621"/>
          </a:xfrm>
        </p:spPr>
        <p:txBody>
          <a:bodyPr>
            <a:normAutofit fontScale="92500" lnSpcReduction="20000"/>
          </a:bodyPr>
          <a:lstStyle/>
          <a:p>
            <a:r>
              <a:rPr lang="en-US" dirty="0"/>
              <a:t>This is an EDA and ML project using a quiet interesting data, and in this representation I’ll talk about all the challenges that faced me and all what I’ve gone through in the process of making this project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5079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27520D-84D9-49AC-61A7-344C42A7E1FF}"/>
              </a:ext>
            </a:extLst>
          </p:cNvPr>
          <p:cNvSpPr txBox="1"/>
          <p:nvPr/>
        </p:nvSpPr>
        <p:spPr>
          <a:xfrm>
            <a:off x="979714" y="662473"/>
            <a:ext cx="9675845" cy="646331"/>
          </a:xfrm>
          <a:prstGeom prst="rect">
            <a:avLst/>
          </a:prstGeom>
          <a:noFill/>
        </p:spPr>
        <p:txBody>
          <a:bodyPr wrap="square" rtlCol="0">
            <a:spAutoFit/>
          </a:bodyPr>
          <a:lstStyle/>
          <a:p>
            <a:r>
              <a:rPr lang="en-US" dirty="0"/>
              <a:t>There are also many other data analysis and visualization I used to find common stuff and patterns in the data but they are too many to fit in the representation so instead I will put a gif </a:t>
            </a:r>
            <a:r>
              <a:rPr lang="en-US" dirty="0">
                <a:sym typeface="Wingdings" panose="05000000000000000000" pitchFamily="2" charset="2"/>
              </a:rPr>
              <a:t></a:t>
            </a:r>
            <a:endParaRPr lang="en-US" dirty="0"/>
          </a:p>
        </p:txBody>
      </p:sp>
      <p:pic>
        <p:nvPicPr>
          <p:cNvPr id="4" name="Picture 3">
            <a:extLst>
              <a:ext uri="{FF2B5EF4-FFF2-40B4-BE49-F238E27FC236}">
                <a16:creationId xmlns:a16="http://schemas.microsoft.com/office/drawing/2014/main" id="{C7E33969-F5DB-8132-9014-0E00837511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4275" y="1609725"/>
            <a:ext cx="4743450" cy="3638550"/>
          </a:xfrm>
          <a:prstGeom prst="rect">
            <a:avLst/>
          </a:prstGeom>
        </p:spPr>
      </p:pic>
    </p:spTree>
    <p:extLst>
      <p:ext uri="{BB962C8B-B14F-4D97-AF65-F5344CB8AC3E}">
        <p14:creationId xmlns:p14="http://schemas.microsoft.com/office/powerpoint/2010/main" val="2193372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115294-0F61-FA52-6850-A7E2A08509A7}"/>
              </a:ext>
            </a:extLst>
          </p:cNvPr>
          <p:cNvSpPr txBox="1"/>
          <p:nvPr/>
        </p:nvSpPr>
        <p:spPr>
          <a:xfrm>
            <a:off x="569167" y="626129"/>
            <a:ext cx="11131421" cy="2308324"/>
          </a:xfrm>
          <a:prstGeom prst="rect">
            <a:avLst/>
          </a:prstGeom>
          <a:noFill/>
        </p:spPr>
        <p:txBody>
          <a:bodyPr wrap="square" rtlCol="0">
            <a:spAutoFit/>
          </a:bodyPr>
          <a:lstStyle/>
          <a:p>
            <a:r>
              <a:rPr lang="en-US" dirty="0"/>
              <a:t>So while analyzing the data I was trying to get any relation or any pattern between two or more columns so that I could get or predict the null values(using Regression) but couldn't find any so I'll try to find another approach.</a:t>
            </a:r>
          </a:p>
          <a:p>
            <a:endParaRPr lang="en-US" dirty="0"/>
          </a:p>
          <a:p>
            <a:r>
              <a:rPr lang="en-US" dirty="0"/>
              <a:t>so in my mind I would try to make new list called </a:t>
            </a:r>
            <a:r>
              <a:rPr lang="en-US" i="1" dirty="0"/>
              <a:t>trend</a:t>
            </a:r>
            <a:r>
              <a:rPr lang="en-US" dirty="0"/>
              <a:t> for example.</a:t>
            </a:r>
          </a:p>
          <a:p>
            <a:r>
              <a:rPr lang="en-US" dirty="0"/>
              <a:t>since that I can't quiet predict how many views or likes or streams (logically it's something that can't be predicted) so what we can do is find out whether the song is (or could be) trendy or not using the artist and the album it's in. we find a song trendy if singer is popular or it is in a popular album, and by popular I mean that how many views are there in his other tracks </a:t>
            </a:r>
          </a:p>
        </p:txBody>
      </p:sp>
      <p:pic>
        <p:nvPicPr>
          <p:cNvPr id="4" name="Picture 3">
            <a:extLst>
              <a:ext uri="{FF2B5EF4-FFF2-40B4-BE49-F238E27FC236}">
                <a16:creationId xmlns:a16="http://schemas.microsoft.com/office/drawing/2014/main" id="{2D61F060-FEB9-F6BD-8631-D20324F5D839}"/>
              </a:ext>
            </a:extLst>
          </p:cNvPr>
          <p:cNvPicPr>
            <a:picLocks noChangeAspect="1"/>
          </p:cNvPicPr>
          <p:nvPr/>
        </p:nvPicPr>
        <p:blipFill>
          <a:blip r:embed="rId2"/>
          <a:stretch>
            <a:fillRect/>
          </a:stretch>
        </p:blipFill>
        <p:spPr>
          <a:xfrm>
            <a:off x="147734" y="3017450"/>
            <a:ext cx="11896531" cy="2474318"/>
          </a:xfrm>
          <a:prstGeom prst="rect">
            <a:avLst/>
          </a:prstGeom>
        </p:spPr>
      </p:pic>
      <p:sp>
        <p:nvSpPr>
          <p:cNvPr id="5" name="TextBox 4">
            <a:extLst>
              <a:ext uri="{FF2B5EF4-FFF2-40B4-BE49-F238E27FC236}">
                <a16:creationId xmlns:a16="http://schemas.microsoft.com/office/drawing/2014/main" id="{EBDB1DC2-F20F-165D-C0D7-9AF5E61F62B1}"/>
              </a:ext>
            </a:extLst>
          </p:cNvPr>
          <p:cNvSpPr txBox="1"/>
          <p:nvPr/>
        </p:nvSpPr>
        <p:spPr>
          <a:xfrm>
            <a:off x="569167" y="5491768"/>
            <a:ext cx="10618237" cy="646331"/>
          </a:xfrm>
          <a:prstGeom prst="rect">
            <a:avLst/>
          </a:prstGeom>
          <a:noFill/>
        </p:spPr>
        <p:txBody>
          <a:bodyPr wrap="square" rtlCol="0">
            <a:spAutoFit/>
          </a:bodyPr>
          <a:lstStyle/>
          <a:p>
            <a:r>
              <a:rPr lang="en-US" i="1" dirty="0"/>
              <a:t>I am </a:t>
            </a:r>
            <a:r>
              <a:rPr lang="en-US" i="1" dirty="0" err="1"/>
              <a:t>gonna</a:t>
            </a:r>
            <a:r>
              <a:rPr lang="en-US" i="1" dirty="0"/>
              <a:t> leave this table right here so we could compare it to future table when we modify the data</a:t>
            </a:r>
          </a:p>
          <a:p>
            <a:r>
              <a:rPr lang="en-US" i="1" dirty="0"/>
              <a:t>The two important columns here are the views and the likes</a:t>
            </a:r>
          </a:p>
        </p:txBody>
      </p:sp>
      <p:cxnSp>
        <p:nvCxnSpPr>
          <p:cNvPr id="6" name="Straight Connector 5">
            <a:extLst>
              <a:ext uri="{FF2B5EF4-FFF2-40B4-BE49-F238E27FC236}">
                <a16:creationId xmlns:a16="http://schemas.microsoft.com/office/drawing/2014/main" id="{71D54817-6831-B58A-9BCE-1EFD6FF8B556}"/>
              </a:ext>
            </a:extLst>
          </p:cNvPr>
          <p:cNvCxnSpPr/>
          <p:nvPr/>
        </p:nvCxnSpPr>
        <p:spPr>
          <a:xfrm>
            <a:off x="709127" y="555945"/>
            <a:ext cx="962919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BADA0AE-27F8-0E19-ED8B-9B12F2D9AE66}"/>
              </a:ext>
            </a:extLst>
          </p:cNvPr>
          <p:cNvSpPr txBox="1"/>
          <p:nvPr/>
        </p:nvSpPr>
        <p:spPr>
          <a:xfrm>
            <a:off x="905069" y="149290"/>
            <a:ext cx="3153747" cy="369332"/>
          </a:xfrm>
          <a:prstGeom prst="rect">
            <a:avLst/>
          </a:prstGeom>
          <a:noFill/>
        </p:spPr>
        <p:txBody>
          <a:bodyPr wrap="square" rtlCol="0">
            <a:spAutoFit/>
          </a:bodyPr>
          <a:lstStyle/>
          <a:p>
            <a:r>
              <a:rPr lang="en-US" dirty="0"/>
              <a:t>Reaching for views</a:t>
            </a:r>
          </a:p>
        </p:txBody>
      </p:sp>
    </p:spTree>
    <p:extLst>
      <p:ext uri="{BB962C8B-B14F-4D97-AF65-F5344CB8AC3E}">
        <p14:creationId xmlns:p14="http://schemas.microsoft.com/office/powerpoint/2010/main" val="2452842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709772-9D34-704B-21FB-300222FFABC3}"/>
              </a:ext>
            </a:extLst>
          </p:cNvPr>
          <p:cNvPicPr>
            <a:picLocks noChangeAspect="1"/>
          </p:cNvPicPr>
          <p:nvPr/>
        </p:nvPicPr>
        <p:blipFill>
          <a:blip r:embed="rId2"/>
          <a:stretch>
            <a:fillRect/>
          </a:stretch>
        </p:blipFill>
        <p:spPr>
          <a:xfrm>
            <a:off x="6529332" y="248329"/>
            <a:ext cx="4906888" cy="3778868"/>
          </a:xfrm>
          <a:prstGeom prst="rect">
            <a:avLst/>
          </a:prstGeom>
        </p:spPr>
      </p:pic>
      <p:sp>
        <p:nvSpPr>
          <p:cNvPr id="4" name="TextBox 3">
            <a:extLst>
              <a:ext uri="{FF2B5EF4-FFF2-40B4-BE49-F238E27FC236}">
                <a16:creationId xmlns:a16="http://schemas.microsoft.com/office/drawing/2014/main" id="{B681B905-FB49-D002-0F0E-3BE4FDFAA1A5}"/>
              </a:ext>
            </a:extLst>
          </p:cNvPr>
          <p:cNvSpPr txBox="1"/>
          <p:nvPr/>
        </p:nvSpPr>
        <p:spPr>
          <a:xfrm>
            <a:off x="1045795" y="335903"/>
            <a:ext cx="4665306" cy="2585323"/>
          </a:xfrm>
          <a:prstGeom prst="rect">
            <a:avLst/>
          </a:prstGeom>
          <a:noFill/>
        </p:spPr>
        <p:txBody>
          <a:bodyPr wrap="square" rtlCol="0">
            <a:spAutoFit/>
          </a:bodyPr>
          <a:lstStyle/>
          <a:p>
            <a:r>
              <a:rPr lang="en-US" dirty="0"/>
              <a:t>So I took the tables that would be of help in predicting the views, so if the artist is popular so that means people listen to him more and if an album is also popular so a song in this album would be heard more than other in an unpopular album, so I grouped by these two tables and using the mean with views this gave me an estimate of how much would a song would be viewed.</a:t>
            </a:r>
          </a:p>
        </p:txBody>
      </p:sp>
      <p:pic>
        <p:nvPicPr>
          <p:cNvPr id="6" name="Picture 5">
            <a:extLst>
              <a:ext uri="{FF2B5EF4-FFF2-40B4-BE49-F238E27FC236}">
                <a16:creationId xmlns:a16="http://schemas.microsoft.com/office/drawing/2014/main" id="{615EA92A-7A42-FA0F-F044-9B1CDB964820}"/>
              </a:ext>
            </a:extLst>
          </p:cNvPr>
          <p:cNvPicPr>
            <a:picLocks noChangeAspect="1"/>
          </p:cNvPicPr>
          <p:nvPr/>
        </p:nvPicPr>
        <p:blipFill>
          <a:blip r:embed="rId3"/>
          <a:stretch>
            <a:fillRect/>
          </a:stretch>
        </p:blipFill>
        <p:spPr>
          <a:xfrm>
            <a:off x="1045795" y="3186334"/>
            <a:ext cx="4656223" cy="2598645"/>
          </a:xfrm>
          <a:prstGeom prst="rect">
            <a:avLst/>
          </a:prstGeom>
        </p:spPr>
      </p:pic>
    </p:spTree>
    <p:extLst>
      <p:ext uri="{BB962C8B-B14F-4D97-AF65-F5344CB8AC3E}">
        <p14:creationId xmlns:p14="http://schemas.microsoft.com/office/powerpoint/2010/main" val="1059770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1B7F80-BDB9-9983-3D37-E95DD2164ED4}"/>
              </a:ext>
            </a:extLst>
          </p:cNvPr>
          <p:cNvSpPr txBox="1"/>
          <p:nvPr/>
        </p:nvSpPr>
        <p:spPr>
          <a:xfrm>
            <a:off x="690465" y="223935"/>
            <a:ext cx="7501813" cy="646331"/>
          </a:xfrm>
          <a:prstGeom prst="rect">
            <a:avLst/>
          </a:prstGeom>
          <a:noFill/>
        </p:spPr>
        <p:txBody>
          <a:bodyPr wrap="square" rtlCol="0">
            <a:spAutoFit/>
          </a:bodyPr>
          <a:lstStyle/>
          <a:p>
            <a:r>
              <a:rPr lang="en-US" dirty="0"/>
              <a:t>And so I updated the data with the table I made and it went really smooth, the nulls were reduced and the data didn’t change that much</a:t>
            </a:r>
          </a:p>
        </p:txBody>
      </p:sp>
      <p:pic>
        <p:nvPicPr>
          <p:cNvPr id="4" name="Picture 3">
            <a:extLst>
              <a:ext uri="{FF2B5EF4-FFF2-40B4-BE49-F238E27FC236}">
                <a16:creationId xmlns:a16="http://schemas.microsoft.com/office/drawing/2014/main" id="{ECC168DB-FD64-8D65-C6F2-AAFD6448C88C}"/>
              </a:ext>
            </a:extLst>
          </p:cNvPr>
          <p:cNvPicPr>
            <a:picLocks noChangeAspect="1"/>
          </p:cNvPicPr>
          <p:nvPr/>
        </p:nvPicPr>
        <p:blipFill>
          <a:blip r:embed="rId2"/>
          <a:stretch>
            <a:fillRect/>
          </a:stretch>
        </p:blipFill>
        <p:spPr>
          <a:xfrm>
            <a:off x="8630832" y="289249"/>
            <a:ext cx="2211340" cy="2724873"/>
          </a:xfrm>
          <a:prstGeom prst="rect">
            <a:avLst/>
          </a:prstGeom>
        </p:spPr>
      </p:pic>
      <p:pic>
        <p:nvPicPr>
          <p:cNvPr id="6" name="Picture 5">
            <a:extLst>
              <a:ext uri="{FF2B5EF4-FFF2-40B4-BE49-F238E27FC236}">
                <a16:creationId xmlns:a16="http://schemas.microsoft.com/office/drawing/2014/main" id="{F9485FE7-8B29-6AFF-ADDD-E0055B8620BF}"/>
              </a:ext>
            </a:extLst>
          </p:cNvPr>
          <p:cNvPicPr>
            <a:picLocks noChangeAspect="1"/>
          </p:cNvPicPr>
          <p:nvPr/>
        </p:nvPicPr>
        <p:blipFill>
          <a:blip r:embed="rId3"/>
          <a:stretch>
            <a:fillRect/>
          </a:stretch>
        </p:blipFill>
        <p:spPr>
          <a:xfrm>
            <a:off x="301765" y="3321700"/>
            <a:ext cx="11588469" cy="2446447"/>
          </a:xfrm>
          <a:prstGeom prst="rect">
            <a:avLst/>
          </a:prstGeom>
        </p:spPr>
      </p:pic>
    </p:spTree>
    <p:extLst>
      <p:ext uri="{BB962C8B-B14F-4D97-AF65-F5344CB8AC3E}">
        <p14:creationId xmlns:p14="http://schemas.microsoft.com/office/powerpoint/2010/main" val="2213753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51AD1-97CD-98AF-EF30-07EA9441F2D6}"/>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CCF4EC66-1473-21EC-26E3-42AC1703C1B7}"/>
              </a:ext>
            </a:extLst>
          </p:cNvPr>
          <p:cNvSpPr>
            <a:spLocks noGrp="1"/>
          </p:cNvSpPr>
          <p:nvPr>
            <p:ph sz="half" idx="1"/>
          </p:nvPr>
        </p:nvSpPr>
        <p:spPr/>
        <p:txBody>
          <a:bodyPr/>
          <a:lstStyle/>
          <a:p>
            <a:r>
              <a:rPr lang="en-US" dirty="0"/>
              <a:t>After a successful prediction of the views (or that’s what I like to call it) I used the views to get the likes, since the likes mostly depend on how many views are on the song, which gave a score of 79%, which I would also call a successful model</a:t>
            </a:r>
          </a:p>
        </p:txBody>
      </p:sp>
      <p:pic>
        <p:nvPicPr>
          <p:cNvPr id="6" name="Content Placeholder 5">
            <a:extLst>
              <a:ext uri="{FF2B5EF4-FFF2-40B4-BE49-F238E27FC236}">
                <a16:creationId xmlns:a16="http://schemas.microsoft.com/office/drawing/2014/main" id="{8B54566B-BA47-5092-C6F3-9A0B2ADCA348}"/>
              </a:ext>
            </a:extLst>
          </p:cNvPr>
          <p:cNvPicPr>
            <a:picLocks noGrp="1" noChangeAspect="1"/>
          </p:cNvPicPr>
          <p:nvPr>
            <p:ph sz="half" idx="2"/>
          </p:nvPr>
        </p:nvPicPr>
        <p:blipFill>
          <a:blip r:embed="rId2"/>
          <a:stretch>
            <a:fillRect/>
          </a:stretch>
        </p:blipFill>
        <p:spPr>
          <a:xfrm>
            <a:off x="6986952" y="2017713"/>
            <a:ext cx="3498121" cy="3441700"/>
          </a:xfrm>
        </p:spPr>
      </p:pic>
    </p:spTree>
    <p:extLst>
      <p:ext uri="{BB962C8B-B14F-4D97-AF65-F5344CB8AC3E}">
        <p14:creationId xmlns:p14="http://schemas.microsoft.com/office/powerpoint/2010/main" val="329583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87D9A-64E8-ABE7-D838-CE3A46790B25}"/>
              </a:ext>
            </a:extLst>
          </p:cNvPr>
          <p:cNvSpPr>
            <a:spLocks noGrp="1"/>
          </p:cNvSpPr>
          <p:nvPr>
            <p:ph type="title"/>
          </p:nvPr>
        </p:nvSpPr>
        <p:spPr>
          <a:xfrm>
            <a:off x="1451579" y="692552"/>
            <a:ext cx="9603275" cy="1049235"/>
          </a:xfrm>
        </p:spPr>
        <p:txBody>
          <a:bodyPr/>
          <a:lstStyle/>
          <a:p>
            <a:r>
              <a:rPr lang="en-US" dirty="0"/>
              <a:t>Multiple Linear Regression</a:t>
            </a:r>
          </a:p>
        </p:txBody>
      </p:sp>
      <p:sp>
        <p:nvSpPr>
          <p:cNvPr id="3" name="Content Placeholder 2">
            <a:extLst>
              <a:ext uri="{FF2B5EF4-FFF2-40B4-BE49-F238E27FC236}">
                <a16:creationId xmlns:a16="http://schemas.microsoft.com/office/drawing/2014/main" id="{CD823630-30F9-DB01-4DF8-281DDF1AC061}"/>
              </a:ext>
            </a:extLst>
          </p:cNvPr>
          <p:cNvSpPr>
            <a:spLocks noGrp="1"/>
          </p:cNvSpPr>
          <p:nvPr>
            <p:ph idx="1"/>
          </p:nvPr>
        </p:nvSpPr>
        <p:spPr/>
        <p:txBody>
          <a:bodyPr/>
          <a:lstStyle/>
          <a:p>
            <a:r>
              <a:rPr lang="en-US" dirty="0"/>
              <a:t>So I uses multiple linear regression to make model that would predict the streams.</a:t>
            </a:r>
          </a:p>
          <a:p>
            <a:r>
              <a:rPr lang="en-US" dirty="0"/>
              <a:t>But unfortunately this part turned out to be not as successful as I thought it would be, I tried different columns with the data but the best score I reached was 39% score, so the Streams was not something to be predicted by song features. sadly I kept the nulls in the Stream column untouched 😞 </a:t>
            </a:r>
          </a:p>
        </p:txBody>
      </p:sp>
    </p:spTree>
    <p:extLst>
      <p:ext uri="{BB962C8B-B14F-4D97-AF65-F5344CB8AC3E}">
        <p14:creationId xmlns:p14="http://schemas.microsoft.com/office/powerpoint/2010/main" val="2304449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AD861-EDC7-FF58-9AF2-16DB2DC3A0F2}"/>
              </a:ext>
            </a:extLst>
          </p:cNvPr>
          <p:cNvSpPr>
            <a:spLocks noGrp="1"/>
          </p:cNvSpPr>
          <p:nvPr>
            <p:ph type="title"/>
          </p:nvPr>
        </p:nvSpPr>
        <p:spPr/>
        <p:txBody>
          <a:bodyPr/>
          <a:lstStyle/>
          <a:p>
            <a:r>
              <a:rPr lang="en-US" dirty="0"/>
              <a:t>Break time</a:t>
            </a:r>
          </a:p>
        </p:txBody>
      </p:sp>
      <p:pic>
        <p:nvPicPr>
          <p:cNvPr id="4" name="Picture 3">
            <a:extLst>
              <a:ext uri="{FF2B5EF4-FFF2-40B4-BE49-F238E27FC236}">
                <a16:creationId xmlns:a16="http://schemas.microsoft.com/office/drawing/2014/main" id="{54F398D9-4354-FA69-AFF9-013AB7814B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5459" y="2178892"/>
            <a:ext cx="3081082" cy="3326169"/>
          </a:xfrm>
          <a:prstGeom prst="rect">
            <a:avLst/>
          </a:prstGeom>
        </p:spPr>
      </p:pic>
    </p:spTree>
    <p:extLst>
      <p:ext uri="{BB962C8B-B14F-4D97-AF65-F5344CB8AC3E}">
        <p14:creationId xmlns:p14="http://schemas.microsoft.com/office/powerpoint/2010/main" val="3567272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F3581-0831-5B19-F912-EAB02B5E8DB3}"/>
              </a:ext>
            </a:extLst>
          </p:cNvPr>
          <p:cNvSpPr>
            <a:spLocks noGrp="1"/>
          </p:cNvSpPr>
          <p:nvPr>
            <p:ph type="title"/>
          </p:nvPr>
        </p:nvSpPr>
        <p:spPr/>
        <p:txBody>
          <a:bodyPr/>
          <a:lstStyle/>
          <a:p>
            <a:r>
              <a:rPr lang="en-US" dirty="0"/>
              <a:t>Tree based models</a:t>
            </a:r>
          </a:p>
        </p:txBody>
      </p:sp>
      <p:sp>
        <p:nvSpPr>
          <p:cNvPr id="3" name="Content Placeholder 2">
            <a:extLst>
              <a:ext uri="{FF2B5EF4-FFF2-40B4-BE49-F238E27FC236}">
                <a16:creationId xmlns:a16="http://schemas.microsoft.com/office/drawing/2014/main" id="{C3F3AAF4-1A95-F6B7-A290-24E3A027EDFA}"/>
              </a:ext>
            </a:extLst>
          </p:cNvPr>
          <p:cNvSpPr>
            <a:spLocks noGrp="1"/>
          </p:cNvSpPr>
          <p:nvPr>
            <p:ph idx="1"/>
          </p:nvPr>
        </p:nvSpPr>
        <p:spPr/>
        <p:txBody>
          <a:bodyPr/>
          <a:lstStyle/>
          <a:p>
            <a:r>
              <a:rPr lang="en-US" dirty="0"/>
              <a:t>So I used tree classification on the licensed and the official video columns,  and I was actually impressed on how the tree classifier chose how a song is licensed or not,  it used some interesting columns to predict whether the song is licensed or not which really made me fond of the Tree Based Models</a:t>
            </a:r>
          </a:p>
        </p:txBody>
      </p:sp>
    </p:spTree>
    <p:extLst>
      <p:ext uri="{BB962C8B-B14F-4D97-AF65-F5344CB8AC3E}">
        <p14:creationId xmlns:p14="http://schemas.microsoft.com/office/powerpoint/2010/main" val="543602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697760-6E0C-B194-98DE-DD7D7CD3D3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209" y="0"/>
            <a:ext cx="10537581" cy="6858000"/>
          </a:xfrm>
          <a:prstGeom prst="rect">
            <a:avLst/>
          </a:prstGeom>
        </p:spPr>
      </p:pic>
    </p:spTree>
    <p:extLst>
      <p:ext uri="{BB962C8B-B14F-4D97-AF65-F5344CB8AC3E}">
        <p14:creationId xmlns:p14="http://schemas.microsoft.com/office/powerpoint/2010/main" val="405427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D7D21-8A9F-40F6-0F90-303592890AFC}"/>
              </a:ext>
            </a:extLst>
          </p:cNvPr>
          <p:cNvSpPr>
            <a:spLocks noGrp="1"/>
          </p:cNvSpPr>
          <p:nvPr>
            <p:ph type="title"/>
          </p:nvPr>
        </p:nvSpPr>
        <p:spPr/>
        <p:txBody>
          <a:bodyPr/>
          <a:lstStyle/>
          <a:p>
            <a:r>
              <a:rPr lang="en-US" dirty="0"/>
              <a:t>clustering</a:t>
            </a:r>
          </a:p>
        </p:txBody>
      </p:sp>
      <p:sp>
        <p:nvSpPr>
          <p:cNvPr id="3" name="Content Placeholder 2">
            <a:extLst>
              <a:ext uri="{FF2B5EF4-FFF2-40B4-BE49-F238E27FC236}">
                <a16:creationId xmlns:a16="http://schemas.microsoft.com/office/drawing/2014/main" id="{36F3B576-5865-804D-1787-53D0F2F6ABDF}"/>
              </a:ext>
            </a:extLst>
          </p:cNvPr>
          <p:cNvSpPr>
            <a:spLocks noGrp="1"/>
          </p:cNvSpPr>
          <p:nvPr>
            <p:ph idx="1"/>
          </p:nvPr>
        </p:nvSpPr>
        <p:spPr>
          <a:xfrm>
            <a:off x="1451579" y="2015733"/>
            <a:ext cx="9603275" cy="1049236"/>
          </a:xfrm>
        </p:spPr>
        <p:txBody>
          <a:bodyPr/>
          <a:lstStyle/>
          <a:p>
            <a:r>
              <a:rPr lang="en-US" dirty="0"/>
              <a:t>so since I had all these music data details, I thought I could have some fun and use these data to categorize my data.</a:t>
            </a:r>
          </a:p>
        </p:txBody>
      </p:sp>
      <p:pic>
        <p:nvPicPr>
          <p:cNvPr id="5" name="Picture 4">
            <a:extLst>
              <a:ext uri="{FF2B5EF4-FFF2-40B4-BE49-F238E27FC236}">
                <a16:creationId xmlns:a16="http://schemas.microsoft.com/office/drawing/2014/main" id="{D0248384-6911-CBC5-EF37-E2C9C5A7E7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4275" y="3226948"/>
            <a:ext cx="4743450" cy="2647950"/>
          </a:xfrm>
          <a:prstGeom prst="rect">
            <a:avLst/>
          </a:prstGeom>
        </p:spPr>
      </p:pic>
    </p:spTree>
    <p:extLst>
      <p:ext uri="{BB962C8B-B14F-4D97-AF65-F5344CB8AC3E}">
        <p14:creationId xmlns:p14="http://schemas.microsoft.com/office/powerpoint/2010/main" val="3820646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1CB36-F35A-4AB1-9FC4-747162B29D35}"/>
              </a:ext>
            </a:extLst>
          </p:cNvPr>
          <p:cNvSpPr>
            <a:spLocks noGrp="1"/>
          </p:cNvSpPr>
          <p:nvPr>
            <p:ph type="title"/>
          </p:nvPr>
        </p:nvSpPr>
        <p:spPr/>
        <p:txBody>
          <a:bodyPr/>
          <a:lstStyle/>
          <a:p>
            <a:r>
              <a:rPr lang="en-US" dirty="0"/>
              <a:t>About the data</a:t>
            </a:r>
          </a:p>
        </p:txBody>
      </p:sp>
      <p:sp>
        <p:nvSpPr>
          <p:cNvPr id="3" name="Content Placeholder 2">
            <a:extLst>
              <a:ext uri="{FF2B5EF4-FFF2-40B4-BE49-F238E27FC236}">
                <a16:creationId xmlns:a16="http://schemas.microsoft.com/office/drawing/2014/main" id="{913FE96E-BDC7-6310-B804-1667776F4F6E}"/>
              </a:ext>
            </a:extLst>
          </p:cNvPr>
          <p:cNvSpPr>
            <a:spLocks noGrp="1"/>
          </p:cNvSpPr>
          <p:nvPr>
            <p:ph sz="half" idx="1"/>
          </p:nvPr>
        </p:nvSpPr>
        <p:spPr>
          <a:xfrm>
            <a:off x="430294" y="1959242"/>
            <a:ext cx="7398090" cy="2399896"/>
          </a:xfrm>
        </p:spPr>
        <p:txBody>
          <a:bodyPr>
            <a:normAutofit lnSpcReduction="10000"/>
          </a:bodyPr>
          <a:lstStyle/>
          <a:p>
            <a:pPr algn="l" fontAlgn="base"/>
            <a:r>
              <a:rPr lang="en-US" b="0" i="0" dirty="0">
                <a:solidFill>
                  <a:srgbClr val="3C4043"/>
                </a:solidFill>
                <a:effectLst/>
                <a:latin typeface="Inter"/>
              </a:rPr>
              <a:t>Dataset of songs of various artist in the world and for each song is present:</a:t>
            </a:r>
          </a:p>
          <a:p>
            <a:pPr algn="l" fontAlgn="base">
              <a:buFont typeface="Arial" panose="020B0604020202020204" pitchFamily="34" charset="0"/>
              <a:buChar char="•"/>
            </a:pPr>
            <a:r>
              <a:rPr lang="en-US" b="0" i="0" dirty="0">
                <a:solidFill>
                  <a:srgbClr val="3C4043"/>
                </a:solidFill>
                <a:effectLst/>
                <a:latin typeface="inherit"/>
              </a:rPr>
              <a:t>Several statistics of the music version on </a:t>
            </a:r>
            <a:r>
              <a:rPr lang="en-US" dirty="0">
                <a:solidFill>
                  <a:srgbClr val="3C4043"/>
                </a:solidFill>
                <a:latin typeface="inherit"/>
              </a:rPr>
              <a:t>S</a:t>
            </a:r>
            <a:r>
              <a:rPr lang="en-US" b="0" i="0" dirty="0">
                <a:solidFill>
                  <a:srgbClr val="3C4043"/>
                </a:solidFill>
                <a:effectLst/>
                <a:latin typeface="inherit"/>
              </a:rPr>
              <a:t>potify, including the number of streams;</a:t>
            </a:r>
          </a:p>
          <a:p>
            <a:pPr algn="l" fontAlgn="base">
              <a:buFont typeface="Arial" panose="020B0604020202020204" pitchFamily="34" charset="0"/>
              <a:buChar char="•"/>
            </a:pPr>
            <a:r>
              <a:rPr lang="en-US" b="0" i="0" dirty="0">
                <a:solidFill>
                  <a:srgbClr val="3C4043"/>
                </a:solidFill>
                <a:effectLst/>
                <a:latin typeface="inherit"/>
              </a:rPr>
              <a:t>Number of views of the official music video of the song on </a:t>
            </a:r>
            <a:r>
              <a:rPr lang="en-US" dirty="0">
                <a:solidFill>
                  <a:srgbClr val="3C4043"/>
                </a:solidFill>
                <a:latin typeface="inherit"/>
              </a:rPr>
              <a:t>Y</a:t>
            </a:r>
            <a:r>
              <a:rPr lang="en-US" b="0" i="0" dirty="0">
                <a:solidFill>
                  <a:srgbClr val="3C4043"/>
                </a:solidFill>
                <a:effectLst/>
                <a:latin typeface="inherit"/>
              </a:rPr>
              <a:t>ouTube.</a:t>
            </a:r>
          </a:p>
          <a:p>
            <a:endParaRPr lang="en-US" dirty="0"/>
          </a:p>
        </p:txBody>
      </p:sp>
      <p:pic>
        <p:nvPicPr>
          <p:cNvPr id="6" name="Content Placeholder 5">
            <a:extLst>
              <a:ext uri="{FF2B5EF4-FFF2-40B4-BE49-F238E27FC236}">
                <a16:creationId xmlns:a16="http://schemas.microsoft.com/office/drawing/2014/main" id="{CB9A6BF9-722C-3F3C-CE02-CEEA9897D27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951706" y="2054290"/>
            <a:ext cx="3810000" cy="2209800"/>
          </a:xfrm>
        </p:spPr>
      </p:pic>
    </p:spTree>
    <p:extLst>
      <p:ext uri="{BB962C8B-B14F-4D97-AF65-F5344CB8AC3E}">
        <p14:creationId xmlns:p14="http://schemas.microsoft.com/office/powerpoint/2010/main" val="412982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1C250-D091-4789-B20A-33154412C3BE}"/>
              </a:ext>
            </a:extLst>
          </p:cNvPr>
          <p:cNvSpPr>
            <a:spLocks noGrp="1"/>
          </p:cNvSpPr>
          <p:nvPr>
            <p:ph type="title"/>
          </p:nvPr>
        </p:nvSpPr>
        <p:spPr>
          <a:xfrm>
            <a:off x="1447331" y="1206106"/>
            <a:ext cx="9605635" cy="1059305"/>
          </a:xfrm>
        </p:spPr>
        <p:txBody>
          <a:bodyPr/>
          <a:lstStyle/>
          <a:p>
            <a:r>
              <a:rPr lang="en-US" dirty="0"/>
              <a:t>mood</a:t>
            </a:r>
          </a:p>
        </p:txBody>
      </p:sp>
      <p:sp>
        <p:nvSpPr>
          <p:cNvPr id="3" name="Content Placeholder 2">
            <a:extLst>
              <a:ext uri="{FF2B5EF4-FFF2-40B4-BE49-F238E27FC236}">
                <a16:creationId xmlns:a16="http://schemas.microsoft.com/office/drawing/2014/main" id="{D9D7F90F-9D95-92B7-7B4C-37EBB632ABD1}"/>
              </a:ext>
            </a:extLst>
          </p:cNvPr>
          <p:cNvSpPr>
            <a:spLocks noGrp="1"/>
          </p:cNvSpPr>
          <p:nvPr>
            <p:ph sz="half" idx="1"/>
          </p:nvPr>
        </p:nvSpPr>
        <p:spPr/>
        <p:txBody>
          <a:bodyPr/>
          <a:lstStyle/>
          <a:p>
            <a:r>
              <a:rPr lang="en-US" dirty="0"/>
              <a:t>so one way of categorizing the data by using valence and energy, like for example the song is either a happy song or sad song or an angry(or hatred) one</a:t>
            </a:r>
          </a:p>
        </p:txBody>
      </p:sp>
      <p:pic>
        <p:nvPicPr>
          <p:cNvPr id="6" name="Content Placeholder 5">
            <a:extLst>
              <a:ext uri="{FF2B5EF4-FFF2-40B4-BE49-F238E27FC236}">
                <a16:creationId xmlns:a16="http://schemas.microsoft.com/office/drawing/2014/main" id="{1F7CB017-8396-894C-A8EF-3A7EA8B23143}"/>
              </a:ext>
            </a:extLst>
          </p:cNvPr>
          <p:cNvPicPr>
            <a:picLocks noGrp="1" noChangeAspect="1"/>
          </p:cNvPicPr>
          <p:nvPr>
            <p:ph sz="half" idx="2"/>
          </p:nvPr>
        </p:nvPicPr>
        <p:blipFill>
          <a:blip r:embed="rId2"/>
          <a:stretch>
            <a:fillRect/>
          </a:stretch>
        </p:blipFill>
        <p:spPr>
          <a:xfrm>
            <a:off x="6609018" y="2017713"/>
            <a:ext cx="4253989" cy="3441700"/>
          </a:xfrm>
        </p:spPr>
      </p:pic>
      <p:sp>
        <p:nvSpPr>
          <p:cNvPr id="7" name="TextBox 6">
            <a:extLst>
              <a:ext uri="{FF2B5EF4-FFF2-40B4-BE49-F238E27FC236}">
                <a16:creationId xmlns:a16="http://schemas.microsoft.com/office/drawing/2014/main" id="{6D558BE8-BED3-2B44-38BD-BACB18941DF1}"/>
              </a:ext>
            </a:extLst>
          </p:cNvPr>
          <p:cNvSpPr txBox="1"/>
          <p:nvPr/>
        </p:nvSpPr>
        <p:spPr>
          <a:xfrm>
            <a:off x="1558212" y="4421232"/>
            <a:ext cx="4253989" cy="523220"/>
          </a:xfrm>
          <a:prstGeom prst="rect">
            <a:avLst/>
          </a:prstGeom>
          <a:noFill/>
        </p:spPr>
        <p:txBody>
          <a:bodyPr wrap="square" rtlCol="0">
            <a:spAutoFit/>
          </a:bodyPr>
          <a:lstStyle/>
          <a:p>
            <a:r>
              <a:rPr lang="en-US" sz="1400" dirty="0"/>
              <a:t>There is another one I made but it turned out really bad so I’m not </a:t>
            </a:r>
            <a:r>
              <a:rPr lang="en-US" sz="1400" dirty="0" err="1"/>
              <a:t>gonna</a:t>
            </a:r>
            <a:r>
              <a:rPr lang="en-US" sz="1400" dirty="0"/>
              <a:t> put it here</a:t>
            </a:r>
          </a:p>
        </p:txBody>
      </p:sp>
    </p:spTree>
    <p:extLst>
      <p:ext uri="{BB962C8B-B14F-4D97-AF65-F5344CB8AC3E}">
        <p14:creationId xmlns:p14="http://schemas.microsoft.com/office/powerpoint/2010/main" val="40964681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B7371-5B0C-3D60-17CA-BA4D8370554C}"/>
              </a:ext>
            </a:extLst>
          </p:cNvPr>
          <p:cNvSpPr>
            <a:spLocks noGrp="1"/>
          </p:cNvSpPr>
          <p:nvPr>
            <p:ph type="title"/>
          </p:nvPr>
        </p:nvSpPr>
        <p:spPr>
          <a:xfrm>
            <a:off x="1451578" y="1299042"/>
            <a:ext cx="9603275" cy="1049235"/>
          </a:xfrm>
        </p:spPr>
        <p:txBody>
          <a:bodyPr/>
          <a:lstStyle/>
          <a:p>
            <a:r>
              <a:rPr lang="en-US" dirty="0"/>
              <a:t>Thank you</a:t>
            </a:r>
          </a:p>
        </p:txBody>
      </p:sp>
      <p:sp>
        <p:nvSpPr>
          <p:cNvPr id="3" name="Content Placeholder 2">
            <a:extLst>
              <a:ext uri="{FF2B5EF4-FFF2-40B4-BE49-F238E27FC236}">
                <a16:creationId xmlns:a16="http://schemas.microsoft.com/office/drawing/2014/main" id="{86F45B28-B682-F174-9131-CA845FDFF36A}"/>
              </a:ext>
            </a:extLst>
          </p:cNvPr>
          <p:cNvSpPr>
            <a:spLocks noGrp="1"/>
          </p:cNvSpPr>
          <p:nvPr>
            <p:ph idx="1"/>
          </p:nvPr>
        </p:nvSpPr>
        <p:spPr/>
        <p:txBody>
          <a:bodyPr/>
          <a:lstStyle/>
          <a:p>
            <a:r>
              <a:rPr lang="en-US" dirty="0"/>
              <a:t>Special thanks to Eng. Sohaila Diab and Eng. Mira Ehab for all their hard work, I truly appreciate all your work and the wonderful content that you made, thank you so much &lt;3</a:t>
            </a:r>
          </a:p>
          <a:p>
            <a:r>
              <a:rPr lang="en-US" dirty="0"/>
              <a:t>and thanks to all the other instructors of the GDSC community.</a:t>
            </a:r>
          </a:p>
          <a:p>
            <a:r>
              <a:rPr lang="en-US" dirty="0"/>
              <a:t>Thanks to the audience if there is </a:t>
            </a:r>
            <a:r>
              <a:rPr lang="en-US" dirty="0">
                <a:sym typeface="Wingdings" panose="05000000000000000000" pitchFamily="2" charset="2"/>
              </a:rPr>
              <a:t>(I’m not sure if this is </a:t>
            </a:r>
            <a:r>
              <a:rPr lang="en-US" dirty="0" err="1">
                <a:sym typeface="Wingdings" panose="05000000000000000000" pitchFamily="2" charset="2"/>
              </a:rPr>
              <a:t>gonna</a:t>
            </a:r>
            <a:r>
              <a:rPr lang="en-US" dirty="0">
                <a:sym typeface="Wingdings" panose="05000000000000000000" pitchFamily="2" charset="2"/>
              </a:rPr>
              <a:t> be represented or not so I’m </a:t>
            </a:r>
            <a:r>
              <a:rPr lang="en-US" dirty="0" err="1">
                <a:sym typeface="Wingdings" panose="05000000000000000000" pitchFamily="2" charset="2"/>
              </a:rPr>
              <a:t>gonna</a:t>
            </a:r>
            <a:r>
              <a:rPr lang="en-US" dirty="0">
                <a:sym typeface="Wingdings" panose="05000000000000000000" pitchFamily="2" charset="2"/>
              </a:rPr>
              <a:t> leave this here).</a:t>
            </a:r>
          </a:p>
        </p:txBody>
      </p:sp>
    </p:spTree>
    <p:extLst>
      <p:ext uri="{BB962C8B-B14F-4D97-AF65-F5344CB8AC3E}">
        <p14:creationId xmlns:p14="http://schemas.microsoft.com/office/powerpoint/2010/main" val="1844309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30E05C-D0BF-BB96-286C-4358B08F9A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3033" y="1920939"/>
            <a:ext cx="5385933" cy="3016122"/>
          </a:xfrm>
          <a:prstGeom prst="rect">
            <a:avLst/>
          </a:prstGeom>
        </p:spPr>
      </p:pic>
    </p:spTree>
    <p:extLst>
      <p:ext uri="{BB962C8B-B14F-4D97-AF65-F5344CB8AC3E}">
        <p14:creationId xmlns:p14="http://schemas.microsoft.com/office/powerpoint/2010/main" val="2652079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1ACAD0-A732-A9E8-BE27-9EE09AFD46EE}"/>
              </a:ext>
            </a:extLst>
          </p:cNvPr>
          <p:cNvSpPr txBox="1"/>
          <p:nvPr/>
        </p:nvSpPr>
        <p:spPr>
          <a:xfrm>
            <a:off x="699797" y="102637"/>
            <a:ext cx="979714" cy="369332"/>
          </a:xfrm>
          <a:prstGeom prst="rect">
            <a:avLst/>
          </a:prstGeom>
          <a:noFill/>
        </p:spPr>
        <p:txBody>
          <a:bodyPr wrap="square" rtlCol="0">
            <a:spAutoFit/>
          </a:bodyPr>
          <a:lstStyle/>
          <a:p>
            <a:pPr algn="l" fontAlgn="base"/>
            <a:r>
              <a:rPr lang="en-US" b="1" i="0" dirty="0">
                <a:solidFill>
                  <a:srgbClr val="202124"/>
                </a:solidFill>
                <a:effectLst/>
                <a:latin typeface="inherit"/>
              </a:rPr>
              <a:t>Content</a:t>
            </a:r>
            <a:endParaRPr lang="en-US" b="1" i="0" dirty="0">
              <a:solidFill>
                <a:srgbClr val="202124"/>
              </a:solidFill>
              <a:effectLst/>
              <a:latin typeface="Inter"/>
            </a:endParaRPr>
          </a:p>
        </p:txBody>
      </p:sp>
      <p:cxnSp>
        <p:nvCxnSpPr>
          <p:cNvPr id="4" name="Straight Connector 3">
            <a:extLst>
              <a:ext uri="{FF2B5EF4-FFF2-40B4-BE49-F238E27FC236}">
                <a16:creationId xmlns:a16="http://schemas.microsoft.com/office/drawing/2014/main" id="{60353FF7-2E12-A22A-C295-4B8DEFC427E6}"/>
              </a:ext>
            </a:extLst>
          </p:cNvPr>
          <p:cNvCxnSpPr/>
          <p:nvPr/>
        </p:nvCxnSpPr>
        <p:spPr>
          <a:xfrm>
            <a:off x="699797" y="481300"/>
            <a:ext cx="962919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CB5EE00-7603-6AEB-B849-51113AF25181}"/>
              </a:ext>
            </a:extLst>
          </p:cNvPr>
          <p:cNvSpPr txBox="1"/>
          <p:nvPr/>
        </p:nvSpPr>
        <p:spPr>
          <a:xfrm>
            <a:off x="699797" y="615819"/>
            <a:ext cx="10963468" cy="5355312"/>
          </a:xfrm>
          <a:prstGeom prst="rect">
            <a:avLst/>
          </a:prstGeom>
          <a:noFill/>
        </p:spPr>
        <p:txBody>
          <a:bodyPr wrap="square" rtlCol="0">
            <a:spAutoFit/>
          </a:bodyPr>
          <a:lstStyle/>
          <a:p>
            <a:r>
              <a:rPr lang="en-US" i="1" dirty="0">
                <a:solidFill>
                  <a:srgbClr val="3C4043"/>
                </a:solidFill>
                <a:effectLst/>
                <a:latin typeface="Inter"/>
              </a:rPr>
              <a:t>It includes 26 variables for each of the songs collected from </a:t>
            </a:r>
            <a:r>
              <a:rPr lang="en-US" i="1" dirty="0" err="1">
                <a:solidFill>
                  <a:srgbClr val="3C4043"/>
                </a:solidFill>
                <a:effectLst/>
                <a:latin typeface="Inter"/>
              </a:rPr>
              <a:t>spotify</a:t>
            </a:r>
            <a:r>
              <a:rPr lang="en-US" i="1" dirty="0">
                <a:solidFill>
                  <a:srgbClr val="3C4043"/>
                </a:solidFill>
                <a:effectLst/>
                <a:latin typeface="Inter"/>
              </a:rPr>
              <a:t>. These variables are briefly described next:</a:t>
            </a:r>
          </a:p>
          <a:p>
            <a:pPr algn="l" fontAlgn="base">
              <a:buFont typeface="Arial" panose="020B0604020202020204" pitchFamily="34" charset="0"/>
              <a:buChar char="•"/>
            </a:pPr>
            <a:r>
              <a:rPr lang="en-US" b="1" i="0" dirty="0">
                <a:solidFill>
                  <a:srgbClr val="3C4043"/>
                </a:solidFill>
                <a:effectLst/>
                <a:latin typeface="inherit"/>
              </a:rPr>
              <a:t>Track</a:t>
            </a:r>
            <a:r>
              <a:rPr lang="en-US" b="0" i="0" dirty="0">
                <a:solidFill>
                  <a:srgbClr val="3C4043"/>
                </a:solidFill>
                <a:effectLst/>
                <a:latin typeface="inherit"/>
              </a:rPr>
              <a:t>: name of the song, as visible on the Spotify platform.</a:t>
            </a:r>
          </a:p>
          <a:p>
            <a:pPr algn="l" fontAlgn="base">
              <a:buFont typeface="Arial" panose="020B0604020202020204" pitchFamily="34" charset="0"/>
              <a:buChar char="•"/>
            </a:pPr>
            <a:r>
              <a:rPr lang="en-US" b="1" i="0" dirty="0">
                <a:solidFill>
                  <a:srgbClr val="3C4043"/>
                </a:solidFill>
                <a:effectLst/>
                <a:latin typeface="inherit"/>
              </a:rPr>
              <a:t>Artist</a:t>
            </a:r>
            <a:r>
              <a:rPr lang="en-US" b="0" i="0" dirty="0">
                <a:solidFill>
                  <a:srgbClr val="3C4043"/>
                </a:solidFill>
                <a:effectLst/>
                <a:latin typeface="inherit"/>
              </a:rPr>
              <a:t>: name of the artist.</a:t>
            </a:r>
          </a:p>
          <a:p>
            <a:pPr algn="l" fontAlgn="base">
              <a:buFont typeface="Arial" panose="020B0604020202020204" pitchFamily="34" charset="0"/>
              <a:buChar char="•"/>
            </a:pPr>
            <a:r>
              <a:rPr lang="en-US" b="1" i="0" dirty="0" err="1">
                <a:solidFill>
                  <a:srgbClr val="3C4043"/>
                </a:solidFill>
                <a:effectLst/>
                <a:latin typeface="inherit"/>
              </a:rPr>
              <a:t>Url_spotify</a:t>
            </a:r>
            <a:r>
              <a:rPr lang="en-US" b="0" i="0" dirty="0">
                <a:solidFill>
                  <a:srgbClr val="3C4043"/>
                </a:solidFill>
                <a:effectLst/>
                <a:latin typeface="inherit"/>
              </a:rPr>
              <a:t>: the </a:t>
            </a:r>
            <a:r>
              <a:rPr lang="en-US" b="0" i="0" dirty="0" err="1">
                <a:solidFill>
                  <a:srgbClr val="3C4043"/>
                </a:solidFill>
                <a:effectLst/>
                <a:latin typeface="inherit"/>
              </a:rPr>
              <a:t>Url</a:t>
            </a:r>
            <a:r>
              <a:rPr lang="en-US" b="0" i="0" dirty="0">
                <a:solidFill>
                  <a:srgbClr val="3C4043"/>
                </a:solidFill>
                <a:effectLst/>
                <a:latin typeface="inherit"/>
              </a:rPr>
              <a:t> of the song.</a:t>
            </a:r>
          </a:p>
          <a:p>
            <a:pPr algn="l" fontAlgn="base">
              <a:buFont typeface="Arial" panose="020B0604020202020204" pitchFamily="34" charset="0"/>
              <a:buChar char="•"/>
            </a:pPr>
            <a:r>
              <a:rPr lang="en-US" b="1" i="0" dirty="0">
                <a:solidFill>
                  <a:srgbClr val="3C4043"/>
                </a:solidFill>
                <a:effectLst/>
                <a:latin typeface="inherit"/>
              </a:rPr>
              <a:t>Album</a:t>
            </a:r>
            <a:r>
              <a:rPr lang="en-US" b="0" i="0" dirty="0">
                <a:solidFill>
                  <a:srgbClr val="3C4043"/>
                </a:solidFill>
                <a:effectLst/>
                <a:latin typeface="inherit"/>
              </a:rPr>
              <a:t>: the album in </a:t>
            </a:r>
            <a:r>
              <a:rPr lang="en-US" b="0" i="0" dirty="0" err="1">
                <a:solidFill>
                  <a:srgbClr val="3C4043"/>
                </a:solidFill>
                <a:effectLst/>
                <a:latin typeface="inherit"/>
              </a:rPr>
              <a:t>wich</a:t>
            </a:r>
            <a:r>
              <a:rPr lang="en-US" b="0" i="0" dirty="0">
                <a:solidFill>
                  <a:srgbClr val="3C4043"/>
                </a:solidFill>
                <a:effectLst/>
                <a:latin typeface="inherit"/>
              </a:rPr>
              <a:t> the song is contained on Spotify.</a:t>
            </a:r>
          </a:p>
          <a:p>
            <a:pPr algn="l" fontAlgn="base">
              <a:buFont typeface="Arial" panose="020B0604020202020204" pitchFamily="34" charset="0"/>
              <a:buChar char="•"/>
            </a:pPr>
            <a:r>
              <a:rPr lang="en-US" b="1" i="0" dirty="0" err="1">
                <a:solidFill>
                  <a:srgbClr val="3C4043"/>
                </a:solidFill>
                <a:effectLst/>
                <a:latin typeface="inherit"/>
              </a:rPr>
              <a:t>Album_type</a:t>
            </a:r>
            <a:r>
              <a:rPr lang="en-US" b="0" i="0" dirty="0">
                <a:solidFill>
                  <a:srgbClr val="3C4043"/>
                </a:solidFill>
                <a:effectLst/>
                <a:latin typeface="inherit"/>
              </a:rPr>
              <a:t>: indicates if the song is </a:t>
            </a:r>
            <a:r>
              <a:rPr lang="en-US" b="0" i="0" dirty="0" err="1">
                <a:solidFill>
                  <a:srgbClr val="3C4043"/>
                </a:solidFill>
                <a:effectLst/>
                <a:latin typeface="inherit"/>
              </a:rPr>
              <a:t>relesead</a:t>
            </a:r>
            <a:r>
              <a:rPr lang="en-US" b="0" i="0" dirty="0">
                <a:solidFill>
                  <a:srgbClr val="3C4043"/>
                </a:solidFill>
                <a:effectLst/>
                <a:latin typeface="inherit"/>
              </a:rPr>
              <a:t> on Spotify as a single or contained in an album.</a:t>
            </a:r>
          </a:p>
          <a:p>
            <a:pPr algn="l" fontAlgn="base">
              <a:buFont typeface="Arial" panose="020B0604020202020204" pitchFamily="34" charset="0"/>
              <a:buChar char="•"/>
            </a:pPr>
            <a:r>
              <a:rPr lang="en-US" b="1" i="0" dirty="0">
                <a:solidFill>
                  <a:srgbClr val="3C4043"/>
                </a:solidFill>
                <a:effectLst/>
                <a:latin typeface="inherit"/>
              </a:rPr>
              <a:t>Uri</a:t>
            </a:r>
            <a:r>
              <a:rPr lang="en-US" b="0" i="0" dirty="0">
                <a:solidFill>
                  <a:srgbClr val="3C4043"/>
                </a:solidFill>
                <a:effectLst/>
                <a:latin typeface="inherit"/>
              </a:rPr>
              <a:t>: a </a:t>
            </a:r>
            <a:r>
              <a:rPr lang="en-US" b="0" i="0" dirty="0" err="1">
                <a:solidFill>
                  <a:srgbClr val="3C4043"/>
                </a:solidFill>
                <a:effectLst/>
                <a:latin typeface="inherit"/>
              </a:rPr>
              <a:t>spotify</a:t>
            </a:r>
            <a:r>
              <a:rPr lang="en-US" b="0" i="0" dirty="0">
                <a:solidFill>
                  <a:srgbClr val="3C4043"/>
                </a:solidFill>
                <a:effectLst/>
                <a:latin typeface="inherit"/>
              </a:rPr>
              <a:t> link used to find the song through the API.</a:t>
            </a:r>
          </a:p>
          <a:p>
            <a:pPr algn="l" fontAlgn="base">
              <a:buFont typeface="Arial" panose="020B0604020202020204" pitchFamily="34" charset="0"/>
              <a:buChar char="•"/>
            </a:pPr>
            <a:r>
              <a:rPr lang="en-US" b="1" i="0" dirty="0">
                <a:solidFill>
                  <a:srgbClr val="3C4043"/>
                </a:solidFill>
                <a:effectLst/>
                <a:latin typeface="inherit"/>
              </a:rPr>
              <a:t>Danceability</a:t>
            </a:r>
            <a:r>
              <a:rPr lang="en-US" b="0" i="0" dirty="0">
                <a:solidFill>
                  <a:srgbClr val="3C4043"/>
                </a:solidFill>
                <a:effectLst/>
                <a:latin typeface="inherit"/>
              </a:rPr>
              <a:t>: describes how suitable a track is for dancing based on a combination of musical elements including tempo, rhythm stability, beat strength, and overall regularity. A value of 0.0 is least danceable and 1.0 is most danceable.</a:t>
            </a:r>
          </a:p>
          <a:p>
            <a:pPr algn="l" fontAlgn="base">
              <a:buFont typeface="Arial" panose="020B0604020202020204" pitchFamily="34" charset="0"/>
              <a:buChar char="•"/>
            </a:pPr>
            <a:r>
              <a:rPr lang="en-US" b="1" i="0" dirty="0">
                <a:solidFill>
                  <a:srgbClr val="3C4043"/>
                </a:solidFill>
                <a:effectLst/>
                <a:latin typeface="inherit"/>
              </a:rPr>
              <a:t>Energy</a:t>
            </a:r>
            <a:r>
              <a:rPr lang="en-US" b="0" i="0" dirty="0">
                <a:solidFill>
                  <a:srgbClr val="3C4043"/>
                </a:solidFill>
                <a:effectLst/>
                <a:latin typeface="inherit"/>
              </a:rPr>
              <a:t>: is a measure from 0.0 to 1.0 and represents a perceptual measure of intensity and activity. Typically, energetic tracks feel fast, loud, and noisy. For example, death metal has high energy, while a Bach prelude scores low on the scale. Perceptual features contributing to this attribute include dynamic range, perceived loudness, timbre, onset rate, and general entropy.</a:t>
            </a:r>
          </a:p>
          <a:p>
            <a:pPr algn="l" fontAlgn="base">
              <a:buFont typeface="Arial" panose="020B0604020202020204" pitchFamily="34" charset="0"/>
              <a:buChar char="•"/>
            </a:pPr>
            <a:r>
              <a:rPr lang="en-US" b="1" i="0" dirty="0">
                <a:solidFill>
                  <a:srgbClr val="3C4043"/>
                </a:solidFill>
                <a:effectLst/>
                <a:latin typeface="inherit"/>
              </a:rPr>
              <a:t>Key</a:t>
            </a:r>
            <a:r>
              <a:rPr lang="en-US" b="0" i="0" dirty="0">
                <a:solidFill>
                  <a:srgbClr val="3C4043"/>
                </a:solidFill>
                <a:effectLst/>
                <a:latin typeface="inherit"/>
              </a:rPr>
              <a:t>: the key the track is in. Integers map to pitches using standard Pitch Class notation. E.g. 0 = C, 1 = C♯/D♭, 2 = D, and so on. If no key was detected, the value is -1.</a:t>
            </a:r>
          </a:p>
          <a:p>
            <a:pPr algn="l" fontAlgn="base">
              <a:buFont typeface="Arial" panose="020B0604020202020204" pitchFamily="34" charset="0"/>
              <a:buChar char="•"/>
            </a:pPr>
            <a:r>
              <a:rPr lang="en-US" b="1" i="0" dirty="0">
                <a:solidFill>
                  <a:srgbClr val="3C4043"/>
                </a:solidFill>
                <a:effectLst/>
                <a:latin typeface="inherit"/>
              </a:rPr>
              <a:t>Loudness</a:t>
            </a:r>
            <a:r>
              <a:rPr lang="en-US" b="0" i="0" dirty="0">
                <a:solidFill>
                  <a:srgbClr val="3C4043"/>
                </a:solidFill>
                <a:effectLst/>
                <a:latin typeface="inherit"/>
              </a:rPr>
              <a:t>: the overall loudness of a track in decibels (dB). Loudness values are averaged across the entire track and are useful for comparing relative loudness of tracks. Loudness is the quality of a sound that is the primary psychological correlate of physical strength (amplitude). Values typically range between -60 and 0 db.</a:t>
            </a:r>
          </a:p>
        </p:txBody>
      </p:sp>
    </p:spTree>
    <p:extLst>
      <p:ext uri="{BB962C8B-B14F-4D97-AF65-F5344CB8AC3E}">
        <p14:creationId xmlns:p14="http://schemas.microsoft.com/office/powerpoint/2010/main" val="3722857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54452E-0071-D8B2-5BF6-D81D405484E7}"/>
              </a:ext>
            </a:extLst>
          </p:cNvPr>
          <p:cNvSpPr txBox="1"/>
          <p:nvPr/>
        </p:nvSpPr>
        <p:spPr>
          <a:xfrm>
            <a:off x="401216" y="102637"/>
            <a:ext cx="11439331" cy="5355312"/>
          </a:xfrm>
          <a:prstGeom prst="rect">
            <a:avLst/>
          </a:prstGeom>
          <a:noFill/>
        </p:spPr>
        <p:txBody>
          <a:bodyPr wrap="square" rtlCol="0">
            <a:spAutoFit/>
          </a:bodyPr>
          <a:lstStyle/>
          <a:p>
            <a:pPr algn="l" fontAlgn="base">
              <a:buFont typeface="Arial" panose="020B0604020202020204" pitchFamily="34" charset="0"/>
              <a:buChar char="•"/>
            </a:pPr>
            <a:r>
              <a:rPr lang="en-US" b="1" i="0" dirty="0" err="1">
                <a:solidFill>
                  <a:srgbClr val="3C4043"/>
                </a:solidFill>
                <a:effectLst/>
                <a:latin typeface="inherit"/>
              </a:rPr>
              <a:t>Speechiness</a:t>
            </a:r>
            <a:r>
              <a:rPr lang="en-US" b="0" i="0" dirty="0">
                <a:solidFill>
                  <a:srgbClr val="3C4043"/>
                </a:solidFill>
                <a:effectLst/>
                <a:latin typeface="inherit"/>
              </a:rPr>
              <a:t>: detects the presence of spoken words in a track. The more exclusively speech-like the recording (e.g. talk show, audio book, poetry), the closer to 1.0 the attribute value. Values above 0.66 describe tracks that are probably made entirely of spoken words. Values between 0.33 and 0.66 describe tracks that may contain both music and speech, either in sections or layered, including such cases as rap music. Values below 0.33 most likely represent music and other non-speech-like tracks.</a:t>
            </a:r>
          </a:p>
          <a:p>
            <a:pPr algn="l" fontAlgn="base">
              <a:buFont typeface="Arial" panose="020B0604020202020204" pitchFamily="34" charset="0"/>
              <a:buChar char="•"/>
            </a:pPr>
            <a:r>
              <a:rPr lang="en-US" b="1" i="0" dirty="0" err="1">
                <a:solidFill>
                  <a:srgbClr val="3C4043"/>
                </a:solidFill>
                <a:effectLst/>
                <a:latin typeface="inherit"/>
              </a:rPr>
              <a:t>Acousticness</a:t>
            </a:r>
            <a:r>
              <a:rPr lang="en-US" b="0" i="0" dirty="0">
                <a:solidFill>
                  <a:srgbClr val="3C4043"/>
                </a:solidFill>
                <a:effectLst/>
                <a:latin typeface="inherit"/>
              </a:rPr>
              <a:t>: a confidence measure from 0.0 to 1.0 of whether the track is acoustic. 1.0 represents high confidence the track is acoustic.</a:t>
            </a:r>
          </a:p>
          <a:p>
            <a:pPr algn="l" fontAlgn="base">
              <a:buFont typeface="Arial" panose="020B0604020202020204" pitchFamily="34" charset="0"/>
              <a:buChar char="•"/>
            </a:pPr>
            <a:r>
              <a:rPr lang="en-US" b="1" i="0" dirty="0" err="1">
                <a:solidFill>
                  <a:srgbClr val="3C4043"/>
                </a:solidFill>
                <a:effectLst/>
                <a:latin typeface="inherit"/>
              </a:rPr>
              <a:t>Instrumentalness</a:t>
            </a:r>
            <a:r>
              <a:rPr lang="en-US" b="0" i="0" dirty="0">
                <a:solidFill>
                  <a:srgbClr val="3C4043"/>
                </a:solidFill>
                <a:effectLst/>
                <a:latin typeface="inherit"/>
              </a:rPr>
              <a:t>: predicts whether a track contains no vocals. "Ooh" and "aah" sounds are treated as instrumental in this context. Rap or spoken word tracks are clearly "vocal". The closer the </a:t>
            </a:r>
            <a:r>
              <a:rPr lang="en-US" b="0" i="0" dirty="0" err="1">
                <a:solidFill>
                  <a:srgbClr val="3C4043"/>
                </a:solidFill>
                <a:effectLst/>
                <a:latin typeface="inherit"/>
              </a:rPr>
              <a:t>instrumentalness</a:t>
            </a:r>
            <a:r>
              <a:rPr lang="en-US" b="0" i="0" dirty="0">
                <a:solidFill>
                  <a:srgbClr val="3C4043"/>
                </a:solidFill>
                <a:effectLst/>
                <a:latin typeface="inherit"/>
              </a:rPr>
              <a:t> value is to 1.0, the greater likelihood the track contains no vocal content. Values above 0.5 are intended to represent instrumental tracks, but confidence is higher as the value approaches 1.0.</a:t>
            </a:r>
          </a:p>
          <a:p>
            <a:pPr algn="l" fontAlgn="base">
              <a:buFont typeface="Arial" panose="020B0604020202020204" pitchFamily="34" charset="0"/>
              <a:buChar char="•"/>
            </a:pPr>
            <a:r>
              <a:rPr lang="en-US" b="1" i="0" dirty="0">
                <a:solidFill>
                  <a:srgbClr val="3C4043"/>
                </a:solidFill>
                <a:effectLst/>
                <a:latin typeface="inherit"/>
              </a:rPr>
              <a:t>Liveness</a:t>
            </a:r>
            <a:r>
              <a:rPr lang="en-US" b="0" i="0" dirty="0">
                <a:solidFill>
                  <a:srgbClr val="3C4043"/>
                </a:solidFill>
                <a:effectLst/>
                <a:latin typeface="inherit"/>
              </a:rPr>
              <a:t>: detects the presence of an audience in the recording. Higher liveness values represent an increased probability that the track was performed live. A value above 0.8 provides strong likelihood that the track is live.</a:t>
            </a:r>
          </a:p>
          <a:p>
            <a:pPr algn="l" fontAlgn="base">
              <a:buFont typeface="Arial" panose="020B0604020202020204" pitchFamily="34" charset="0"/>
              <a:buChar char="•"/>
            </a:pPr>
            <a:r>
              <a:rPr lang="en-US" b="1" i="0" dirty="0">
                <a:solidFill>
                  <a:srgbClr val="3C4043"/>
                </a:solidFill>
                <a:effectLst/>
                <a:latin typeface="inherit"/>
              </a:rPr>
              <a:t>Valence</a:t>
            </a:r>
            <a:r>
              <a:rPr lang="en-US" b="0" i="0" dirty="0">
                <a:solidFill>
                  <a:srgbClr val="3C4043"/>
                </a:solidFill>
                <a:effectLst/>
                <a:latin typeface="inherit"/>
              </a:rPr>
              <a:t>: a measure from 0.0 to 1.0 describing the musical positiveness conveyed by a track. Tracks with high valence sound more positive (e.g. happy, cheerful, euphoric), while tracks with low valence sound more negative (e.g. sad, depressed, angry).</a:t>
            </a:r>
          </a:p>
          <a:p>
            <a:pPr algn="l" fontAlgn="base">
              <a:buFont typeface="Arial" panose="020B0604020202020204" pitchFamily="34" charset="0"/>
              <a:buChar char="•"/>
            </a:pPr>
            <a:r>
              <a:rPr lang="en-US" b="1" i="0" dirty="0">
                <a:solidFill>
                  <a:srgbClr val="3C4043"/>
                </a:solidFill>
                <a:effectLst/>
                <a:latin typeface="inherit"/>
              </a:rPr>
              <a:t>Tempo</a:t>
            </a:r>
            <a:r>
              <a:rPr lang="en-US" b="0" i="0" dirty="0">
                <a:solidFill>
                  <a:srgbClr val="3C4043"/>
                </a:solidFill>
                <a:effectLst/>
                <a:latin typeface="inherit"/>
              </a:rPr>
              <a:t>: the overall estimated tempo of a track in beats per minute (BPM). In musical terminology, tempo is the speed or pace of a given piece and derives directly from the average beat duration.</a:t>
            </a:r>
          </a:p>
          <a:p>
            <a:pPr algn="l" fontAlgn="base">
              <a:buFont typeface="Arial" panose="020B0604020202020204" pitchFamily="34" charset="0"/>
              <a:buChar char="•"/>
            </a:pPr>
            <a:r>
              <a:rPr lang="en-US" b="1" i="0" dirty="0" err="1">
                <a:solidFill>
                  <a:srgbClr val="3C4043"/>
                </a:solidFill>
                <a:effectLst/>
                <a:latin typeface="inherit"/>
              </a:rPr>
              <a:t>Duration_ms</a:t>
            </a:r>
            <a:r>
              <a:rPr lang="en-US" b="0" i="0" dirty="0">
                <a:solidFill>
                  <a:srgbClr val="3C4043"/>
                </a:solidFill>
                <a:effectLst/>
                <a:latin typeface="inherit"/>
              </a:rPr>
              <a:t>: the duration of the track in milliseconds.</a:t>
            </a:r>
          </a:p>
        </p:txBody>
      </p:sp>
    </p:spTree>
    <p:extLst>
      <p:ext uri="{BB962C8B-B14F-4D97-AF65-F5344CB8AC3E}">
        <p14:creationId xmlns:p14="http://schemas.microsoft.com/office/powerpoint/2010/main" val="178141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867774-E2DE-3C10-6BBE-DCE1FC154A35}"/>
              </a:ext>
            </a:extLst>
          </p:cNvPr>
          <p:cNvSpPr txBox="1"/>
          <p:nvPr/>
        </p:nvSpPr>
        <p:spPr>
          <a:xfrm>
            <a:off x="401216" y="130629"/>
            <a:ext cx="11140751" cy="3416320"/>
          </a:xfrm>
          <a:prstGeom prst="rect">
            <a:avLst/>
          </a:prstGeom>
          <a:noFill/>
        </p:spPr>
        <p:txBody>
          <a:bodyPr wrap="square" rtlCol="0">
            <a:spAutoFit/>
          </a:bodyPr>
          <a:lstStyle/>
          <a:p>
            <a:pPr algn="l" fontAlgn="base">
              <a:buFont typeface="Arial" panose="020B0604020202020204" pitchFamily="34" charset="0"/>
              <a:buChar char="•"/>
            </a:pPr>
            <a:r>
              <a:rPr lang="en-US" b="1" i="0" dirty="0">
                <a:solidFill>
                  <a:srgbClr val="3C4043"/>
                </a:solidFill>
                <a:effectLst/>
                <a:latin typeface="inherit"/>
              </a:rPr>
              <a:t>Stream</a:t>
            </a:r>
            <a:r>
              <a:rPr lang="en-US" b="0" i="0" dirty="0">
                <a:solidFill>
                  <a:srgbClr val="3C4043"/>
                </a:solidFill>
                <a:effectLst/>
                <a:latin typeface="inherit"/>
              </a:rPr>
              <a:t>: number of streams of the song on Spotify.</a:t>
            </a:r>
          </a:p>
          <a:p>
            <a:pPr algn="l" fontAlgn="base">
              <a:buFont typeface="Arial" panose="020B0604020202020204" pitchFamily="34" charset="0"/>
              <a:buChar char="•"/>
            </a:pPr>
            <a:r>
              <a:rPr lang="en-US" b="1" i="0" dirty="0" err="1">
                <a:solidFill>
                  <a:srgbClr val="3C4043"/>
                </a:solidFill>
                <a:effectLst/>
                <a:latin typeface="inherit"/>
              </a:rPr>
              <a:t>Url_youtube</a:t>
            </a:r>
            <a:r>
              <a:rPr lang="en-US" b="0" i="0" dirty="0">
                <a:solidFill>
                  <a:srgbClr val="3C4043"/>
                </a:solidFill>
                <a:effectLst/>
                <a:latin typeface="inherit"/>
              </a:rPr>
              <a:t>: </a:t>
            </a:r>
            <a:r>
              <a:rPr lang="en-US" b="0" i="0" dirty="0" err="1">
                <a:solidFill>
                  <a:srgbClr val="3C4043"/>
                </a:solidFill>
                <a:effectLst/>
                <a:latin typeface="inherit"/>
              </a:rPr>
              <a:t>url</a:t>
            </a:r>
            <a:r>
              <a:rPr lang="en-US" b="0" i="0" dirty="0">
                <a:solidFill>
                  <a:srgbClr val="3C4043"/>
                </a:solidFill>
                <a:effectLst/>
                <a:latin typeface="inherit"/>
              </a:rPr>
              <a:t> of the video linked to the song on </a:t>
            </a:r>
            <a:r>
              <a:rPr lang="en-US" b="0" i="0" dirty="0" err="1">
                <a:solidFill>
                  <a:srgbClr val="3C4043"/>
                </a:solidFill>
                <a:effectLst/>
                <a:latin typeface="inherit"/>
              </a:rPr>
              <a:t>Youtube</a:t>
            </a:r>
            <a:r>
              <a:rPr lang="en-US" b="0" i="0" dirty="0">
                <a:solidFill>
                  <a:srgbClr val="3C4043"/>
                </a:solidFill>
                <a:effectLst/>
                <a:latin typeface="inherit"/>
              </a:rPr>
              <a:t>, if it have any.</a:t>
            </a:r>
          </a:p>
          <a:p>
            <a:pPr algn="l" fontAlgn="base">
              <a:buFont typeface="Arial" panose="020B0604020202020204" pitchFamily="34" charset="0"/>
              <a:buChar char="•"/>
            </a:pPr>
            <a:r>
              <a:rPr lang="en-US" b="1" i="0" dirty="0">
                <a:solidFill>
                  <a:srgbClr val="3C4043"/>
                </a:solidFill>
                <a:effectLst/>
                <a:latin typeface="inherit"/>
              </a:rPr>
              <a:t>Title</a:t>
            </a:r>
            <a:r>
              <a:rPr lang="en-US" b="0" i="0" dirty="0">
                <a:solidFill>
                  <a:srgbClr val="3C4043"/>
                </a:solidFill>
                <a:effectLst/>
                <a:latin typeface="inherit"/>
              </a:rPr>
              <a:t>: title of the videoclip on </a:t>
            </a:r>
            <a:r>
              <a:rPr lang="en-US" b="0" i="0" dirty="0" err="1">
                <a:solidFill>
                  <a:srgbClr val="3C4043"/>
                </a:solidFill>
                <a:effectLst/>
                <a:latin typeface="inherit"/>
              </a:rPr>
              <a:t>youtube</a:t>
            </a:r>
            <a:r>
              <a:rPr lang="en-US" b="0" i="0" dirty="0">
                <a:solidFill>
                  <a:srgbClr val="3C4043"/>
                </a:solidFill>
                <a:effectLst/>
                <a:latin typeface="inherit"/>
              </a:rPr>
              <a:t>.</a:t>
            </a:r>
          </a:p>
          <a:p>
            <a:pPr algn="l" fontAlgn="base">
              <a:buFont typeface="Arial" panose="020B0604020202020204" pitchFamily="34" charset="0"/>
              <a:buChar char="•"/>
            </a:pPr>
            <a:r>
              <a:rPr lang="en-US" b="1" i="0" dirty="0">
                <a:solidFill>
                  <a:srgbClr val="3C4043"/>
                </a:solidFill>
                <a:effectLst/>
                <a:latin typeface="inherit"/>
              </a:rPr>
              <a:t>Channel</a:t>
            </a:r>
            <a:r>
              <a:rPr lang="en-US" b="0" i="0" dirty="0">
                <a:solidFill>
                  <a:srgbClr val="3C4043"/>
                </a:solidFill>
                <a:effectLst/>
                <a:latin typeface="inherit"/>
              </a:rPr>
              <a:t>: name of the channel that have published the video.</a:t>
            </a:r>
          </a:p>
          <a:p>
            <a:pPr algn="l" fontAlgn="base">
              <a:buFont typeface="Arial" panose="020B0604020202020204" pitchFamily="34" charset="0"/>
              <a:buChar char="•"/>
            </a:pPr>
            <a:r>
              <a:rPr lang="en-US" b="1" i="0" dirty="0">
                <a:solidFill>
                  <a:srgbClr val="3C4043"/>
                </a:solidFill>
                <a:effectLst/>
                <a:latin typeface="inherit"/>
              </a:rPr>
              <a:t>Views</a:t>
            </a:r>
            <a:r>
              <a:rPr lang="en-US" b="0" i="0" dirty="0">
                <a:solidFill>
                  <a:srgbClr val="3C4043"/>
                </a:solidFill>
                <a:effectLst/>
                <a:latin typeface="inherit"/>
              </a:rPr>
              <a:t>: number of views.</a:t>
            </a:r>
          </a:p>
          <a:p>
            <a:pPr algn="l" fontAlgn="base">
              <a:buFont typeface="Arial" panose="020B0604020202020204" pitchFamily="34" charset="0"/>
              <a:buChar char="•"/>
            </a:pPr>
            <a:r>
              <a:rPr lang="en-US" b="1" i="0" dirty="0">
                <a:solidFill>
                  <a:srgbClr val="3C4043"/>
                </a:solidFill>
                <a:effectLst/>
                <a:latin typeface="inherit"/>
              </a:rPr>
              <a:t>Likes</a:t>
            </a:r>
            <a:r>
              <a:rPr lang="en-US" b="0" i="0" dirty="0">
                <a:solidFill>
                  <a:srgbClr val="3C4043"/>
                </a:solidFill>
                <a:effectLst/>
                <a:latin typeface="inherit"/>
              </a:rPr>
              <a:t>: number of likes.</a:t>
            </a:r>
          </a:p>
          <a:p>
            <a:pPr algn="l" fontAlgn="base">
              <a:buFont typeface="Arial" panose="020B0604020202020204" pitchFamily="34" charset="0"/>
              <a:buChar char="•"/>
            </a:pPr>
            <a:r>
              <a:rPr lang="en-US" b="1" i="0" dirty="0">
                <a:solidFill>
                  <a:srgbClr val="3C4043"/>
                </a:solidFill>
                <a:effectLst/>
                <a:latin typeface="inherit"/>
              </a:rPr>
              <a:t>Comments</a:t>
            </a:r>
            <a:r>
              <a:rPr lang="en-US" b="0" i="0" dirty="0">
                <a:solidFill>
                  <a:srgbClr val="3C4043"/>
                </a:solidFill>
                <a:effectLst/>
                <a:latin typeface="inherit"/>
              </a:rPr>
              <a:t>: number of comments.</a:t>
            </a:r>
          </a:p>
          <a:p>
            <a:pPr algn="l" fontAlgn="base">
              <a:buFont typeface="Arial" panose="020B0604020202020204" pitchFamily="34" charset="0"/>
              <a:buChar char="•"/>
            </a:pPr>
            <a:r>
              <a:rPr lang="en-US" b="1" i="0" dirty="0">
                <a:solidFill>
                  <a:srgbClr val="3C4043"/>
                </a:solidFill>
                <a:effectLst/>
                <a:latin typeface="inherit"/>
              </a:rPr>
              <a:t>Description</a:t>
            </a:r>
            <a:r>
              <a:rPr lang="en-US" b="0" i="0" dirty="0">
                <a:solidFill>
                  <a:srgbClr val="3C4043"/>
                </a:solidFill>
                <a:effectLst/>
                <a:latin typeface="inherit"/>
              </a:rPr>
              <a:t>: description of the video on </a:t>
            </a:r>
            <a:r>
              <a:rPr lang="en-US" b="0" i="0" dirty="0" err="1">
                <a:solidFill>
                  <a:srgbClr val="3C4043"/>
                </a:solidFill>
                <a:effectLst/>
                <a:latin typeface="inherit"/>
              </a:rPr>
              <a:t>Youtube</a:t>
            </a:r>
            <a:r>
              <a:rPr lang="en-US" b="0" i="0" dirty="0">
                <a:solidFill>
                  <a:srgbClr val="3C4043"/>
                </a:solidFill>
                <a:effectLst/>
                <a:latin typeface="inherit"/>
              </a:rPr>
              <a:t>.</a:t>
            </a:r>
          </a:p>
          <a:p>
            <a:pPr algn="l" fontAlgn="base">
              <a:buFont typeface="Arial" panose="020B0604020202020204" pitchFamily="34" charset="0"/>
              <a:buChar char="•"/>
            </a:pPr>
            <a:r>
              <a:rPr lang="en-US" b="1" i="0" dirty="0">
                <a:solidFill>
                  <a:srgbClr val="3C4043"/>
                </a:solidFill>
                <a:effectLst/>
                <a:latin typeface="inherit"/>
              </a:rPr>
              <a:t>Licensed</a:t>
            </a:r>
            <a:r>
              <a:rPr lang="en-US" b="0" i="0" dirty="0">
                <a:solidFill>
                  <a:srgbClr val="3C4043"/>
                </a:solidFill>
                <a:effectLst/>
                <a:latin typeface="inherit"/>
              </a:rPr>
              <a:t>: Indicates whether the video represents licensed content, which means that the content was uploaded to a channel linked to a YouTube content partner and then claimed by that partner.</a:t>
            </a:r>
          </a:p>
          <a:p>
            <a:pPr algn="l" fontAlgn="base">
              <a:buFont typeface="Arial" panose="020B0604020202020204" pitchFamily="34" charset="0"/>
              <a:buChar char="•"/>
            </a:pPr>
            <a:r>
              <a:rPr lang="en-US" b="1" i="0" dirty="0" err="1">
                <a:solidFill>
                  <a:srgbClr val="3C4043"/>
                </a:solidFill>
                <a:effectLst/>
                <a:latin typeface="inherit"/>
              </a:rPr>
              <a:t>official_video</a:t>
            </a:r>
            <a:r>
              <a:rPr lang="en-US" b="0" i="0" dirty="0">
                <a:solidFill>
                  <a:srgbClr val="3C4043"/>
                </a:solidFill>
                <a:effectLst/>
                <a:latin typeface="inherit"/>
              </a:rPr>
              <a:t>: </a:t>
            </a:r>
            <a:r>
              <a:rPr lang="en-US" b="0" i="0" dirty="0" err="1">
                <a:solidFill>
                  <a:srgbClr val="3C4043"/>
                </a:solidFill>
                <a:effectLst/>
                <a:latin typeface="inherit"/>
              </a:rPr>
              <a:t>boolean</a:t>
            </a:r>
            <a:r>
              <a:rPr lang="en-US" b="0" i="0" dirty="0">
                <a:solidFill>
                  <a:srgbClr val="3C4043"/>
                </a:solidFill>
                <a:effectLst/>
                <a:latin typeface="inherit"/>
              </a:rPr>
              <a:t> value that indicates if the video found is the official video of the song.</a:t>
            </a:r>
          </a:p>
          <a:p>
            <a:endParaRPr lang="en-US" dirty="0"/>
          </a:p>
        </p:txBody>
      </p:sp>
      <p:pic>
        <p:nvPicPr>
          <p:cNvPr id="4" name="Picture 3">
            <a:extLst>
              <a:ext uri="{FF2B5EF4-FFF2-40B4-BE49-F238E27FC236}">
                <a16:creationId xmlns:a16="http://schemas.microsoft.com/office/drawing/2014/main" id="{2C1EB8C4-C039-C7DA-AEF6-1BF57546F1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3850" y="3429000"/>
            <a:ext cx="3107022" cy="2217284"/>
          </a:xfrm>
          <a:prstGeom prst="rect">
            <a:avLst/>
          </a:prstGeom>
        </p:spPr>
      </p:pic>
    </p:spTree>
    <p:extLst>
      <p:ext uri="{BB962C8B-B14F-4D97-AF65-F5344CB8AC3E}">
        <p14:creationId xmlns:p14="http://schemas.microsoft.com/office/powerpoint/2010/main" val="3583588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71A6C8F-4F30-1739-BA4C-C2C113E3D9C3}"/>
              </a:ext>
            </a:extLst>
          </p:cNvPr>
          <p:cNvPicPr>
            <a:picLocks noChangeAspect="1"/>
          </p:cNvPicPr>
          <p:nvPr/>
        </p:nvPicPr>
        <p:blipFill>
          <a:blip r:embed="rId2"/>
          <a:stretch>
            <a:fillRect/>
          </a:stretch>
        </p:blipFill>
        <p:spPr>
          <a:xfrm>
            <a:off x="736278" y="161244"/>
            <a:ext cx="10402201" cy="5845047"/>
          </a:xfrm>
          <a:prstGeom prst="rect">
            <a:avLst/>
          </a:prstGeom>
        </p:spPr>
      </p:pic>
    </p:spTree>
    <p:extLst>
      <p:ext uri="{BB962C8B-B14F-4D97-AF65-F5344CB8AC3E}">
        <p14:creationId xmlns:p14="http://schemas.microsoft.com/office/powerpoint/2010/main" val="2280230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F0FBBB5-5B89-EE8B-5B55-FD842F5FDF1F}"/>
              </a:ext>
            </a:extLst>
          </p:cNvPr>
          <p:cNvSpPr>
            <a:spLocks noGrp="1"/>
          </p:cNvSpPr>
          <p:nvPr>
            <p:ph type="body" sz="half" idx="2"/>
          </p:nvPr>
        </p:nvSpPr>
        <p:spPr>
          <a:xfrm>
            <a:off x="1450329" y="3145992"/>
            <a:ext cx="5524404" cy="1267388"/>
          </a:xfrm>
        </p:spPr>
        <p:txBody>
          <a:bodyPr/>
          <a:lstStyle/>
          <a:p>
            <a:r>
              <a:rPr lang="en-US" dirty="0"/>
              <a:t>And then checked for nulls,  so as we go along my goal was to fill these null using machine learning models to get the best values for them</a:t>
            </a:r>
          </a:p>
        </p:txBody>
      </p:sp>
      <p:pic>
        <p:nvPicPr>
          <p:cNvPr id="24" name="Picture Placeholder 23">
            <a:extLst>
              <a:ext uri="{FF2B5EF4-FFF2-40B4-BE49-F238E27FC236}">
                <a16:creationId xmlns:a16="http://schemas.microsoft.com/office/drawing/2014/main" id="{E2315847-DFA4-41B6-23CC-F062B097D47C}"/>
              </a:ext>
            </a:extLst>
          </p:cNvPr>
          <p:cNvPicPr>
            <a:picLocks noGrp="1" noChangeAspect="1"/>
          </p:cNvPicPr>
          <p:nvPr>
            <p:ph type="pic" idx="1"/>
          </p:nvPr>
        </p:nvPicPr>
        <p:blipFill rotWithShape="1">
          <a:blip r:embed="rId2"/>
          <a:srcRect t="16131" b="16131"/>
          <a:stretch/>
        </p:blipFill>
        <p:spPr/>
      </p:pic>
      <p:sp>
        <p:nvSpPr>
          <p:cNvPr id="29" name="TextBox 28">
            <a:extLst>
              <a:ext uri="{FF2B5EF4-FFF2-40B4-BE49-F238E27FC236}">
                <a16:creationId xmlns:a16="http://schemas.microsoft.com/office/drawing/2014/main" id="{C9D6C9E5-22E3-7F2E-F790-78AB4983886B}"/>
              </a:ext>
            </a:extLst>
          </p:cNvPr>
          <p:cNvSpPr txBox="1"/>
          <p:nvPr/>
        </p:nvSpPr>
        <p:spPr>
          <a:xfrm>
            <a:off x="1432008" y="2304661"/>
            <a:ext cx="5561045" cy="646331"/>
          </a:xfrm>
          <a:prstGeom prst="rect">
            <a:avLst/>
          </a:prstGeom>
          <a:noFill/>
        </p:spPr>
        <p:txBody>
          <a:bodyPr wrap="square" rtlCol="0">
            <a:spAutoFit/>
          </a:bodyPr>
          <a:lstStyle/>
          <a:p>
            <a:r>
              <a:rPr lang="en-US" dirty="0"/>
              <a:t>So first I removed some of the columns that won’t be of any use for us</a:t>
            </a:r>
          </a:p>
        </p:txBody>
      </p:sp>
      <p:sp>
        <p:nvSpPr>
          <p:cNvPr id="30" name="TextBox 29">
            <a:extLst>
              <a:ext uri="{FF2B5EF4-FFF2-40B4-BE49-F238E27FC236}">
                <a16:creationId xmlns:a16="http://schemas.microsoft.com/office/drawing/2014/main" id="{39EF8872-1C88-98D3-82DB-76ED718BA004}"/>
              </a:ext>
            </a:extLst>
          </p:cNvPr>
          <p:cNvSpPr txBox="1"/>
          <p:nvPr/>
        </p:nvSpPr>
        <p:spPr>
          <a:xfrm>
            <a:off x="1432008" y="4608380"/>
            <a:ext cx="4137886" cy="738664"/>
          </a:xfrm>
          <a:prstGeom prst="rect">
            <a:avLst/>
          </a:prstGeom>
          <a:noFill/>
        </p:spPr>
        <p:txBody>
          <a:bodyPr wrap="square" rtlCol="0">
            <a:spAutoFit/>
          </a:bodyPr>
          <a:lstStyle/>
          <a:p>
            <a:r>
              <a:rPr lang="en-US" sz="1400" dirty="0"/>
              <a:t>There were these two rows that bugged me for having null values as you can see in the picture so I dropped them </a:t>
            </a:r>
          </a:p>
        </p:txBody>
      </p:sp>
    </p:spTree>
    <p:extLst>
      <p:ext uri="{BB962C8B-B14F-4D97-AF65-F5344CB8AC3E}">
        <p14:creationId xmlns:p14="http://schemas.microsoft.com/office/powerpoint/2010/main" val="271617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A152F-D343-2875-29CA-14C9D656BA41}"/>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C0F473D-5FB0-C6E6-CE40-BABDFF64352E}"/>
              </a:ext>
            </a:extLst>
          </p:cNvPr>
          <p:cNvSpPr>
            <a:spLocks noGrp="1"/>
          </p:cNvSpPr>
          <p:nvPr>
            <p:ph sz="half" idx="1"/>
          </p:nvPr>
        </p:nvSpPr>
        <p:spPr/>
        <p:txBody>
          <a:bodyPr/>
          <a:lstStyle/>
          <a:p>
            <a:r>
              <a:rPr lang="en-US" dirty="0"/>
              <a:t>But before we go on with the machine learning models we first must do some analysis on the data</a:t>
            </a:r>
          </a:p>
        </p:txBody>
      </p:sp>
      <p:pic>
        <p:nvPicPr>
          <p:cNvPr id="6" name="Content Placeholder 5">
            <a:extLst>
              <a:ext uri="{FF2B5EF4-FFF2-40B4-BE49-F238E27FC236}">
                <a16:creationId xmlns:a16="http://schemas.microsoft.com/office/drawing/2014/main" id="{B3E88516-A185-915C-DD05-7767998C017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339530" y="2168883"/>
            <a:ext cx="2692365" cy="2692365"/>
          </a:xfrm>
        </p:spPr>
      </p:pic>
    </p:spTree>
    <p:extLst>
      <p:ext uri="{BB962C8B-B14F-4D97-AF65-F5344CB8AC3E}">
        <p14:creationId xmlns:p14="http://schemas.microsoft.com/office/powerpoint/2010/main" val="1875670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46D06BC-1FCE-3DEB-E403-72AA0C0C30E6}"/>
              </a:ext>
            </a:extLst>
          </p:cNvPr>
          <p:cNvPicPr>
            <a:picLocks noChangeAspect="1"/>
          </p:cNvPicPr>
          <p:nvPr/>
        </p:nvPicPr>
        <p:blipFill>
          <a:blip r:embed="rId2"/>
          <a:stretch>
            <a:fillRect/>
          </a:stretch>
        </p:blipFill>
        <p:spPr>
          <a:xfrm>
            <a:off x="261257" y="2412110"/>
            <a:ext cx="11805885" cy="2437137"/>
          </a:xfrm>
          <a:prstGeom prst="rect">
            <a:avLst/>
          </a:prstGeom>
        </p:spPr>
      </p:pic>
      <p:pic>
        <p:nvPicPr>
          <p:cNvPr id="15" name="Picture 14">
            <a:extLst>
              <a:ext uri="{FF2B5EF4-FFF2-40B4-BE49-F238E27FC236}">
                <a16:creationId xmlns:a16="http://schemas.microsoft.com/office/drawing/2014/main" id="{005F0894-BD1E-8E0C-E06F-3CEB5035CDAE}"/>
              </a:ext>
            </a:extLst>
          </p:cNvPr>
          <p:cNvPicPr>
            <a:picLocks noChangeAspect="1"/>
          </p:cNvPicPr>
          <p:nvPr/>
        </p:nvPicPr>
        <p:blipFill>
          <a:blip r:embed="rId3"/>
          <a:stretch>
            <a:fillRect/>
          </a:stretch>
        </p:blipFill>
        <p:spPr>
          <a:xfrm>
            <a:off x="6096000" y="264502"/>
            <a:ext cx="5971142" cy="1966798"/>
          </a:xfrm>
          <a:prstGeom prst="rect">
            <a:avLst/>
          </a:prstGeom>
        </p:spPr>
      </p:pic>
      <p:pic>
        <p:nvPicPr>
          <p:cNvPr id="17" name="Picture 16">
            <a:extLst>
              <a:ext uri="{FF2B5EF4-FFF2-40B4-BE49-F238E27FC236}">
                <a16:creationId xmlns:a16="http://schemas.microsoft.com/office/drawing/2014/main" id="{922917DE-5B7C-6DB5-E69B-A5FD924DDB14}"/>
              </a:ext>
            </a:extLst>
          </p:cNvPr>
          <p:cNvPicPr>
            <a:picLocks noChangeAspect="1"/>
          </p:cNvPicPr>
          <p:nvPr/>
        </p:nvPicPr>
        <p:blipFill>
          <a:blip r:embed="rId4"/>
          <a:stretch>
            <a:fillRect/>
          </a:stretch>
        </p:blipFill>
        <p:spPr>
          <a:xfrm>
            <a:off x="248817" y="264502"/>
            <a:ext cx="5695126" cy="1966798"/>
          </a:xfrm>
          <a:prstGeom prst="rect">
            <a:avLst/>
          </a:prstGeom>
        </p:spPr>
      </p:pic>
      <p:sp>
        <p:nvSpPr>
          <p:cNvPr id="18" name="TextBox 17">
            <a:extLst>
              <a:ext uri="{FF2B5EF4-FFF2-40B4-BE49-F238E27FC236}">
                <a16:creationId xmlns:a16="http://schemas.microsoft.com/office/drawing/2014/main" id="{140604AD-DC60-000B-E50D-4E5EC99D44C5}"/>
              </a:ext>
            </a:extLst>
          </p:cNvPr>
          <p:cNvSpPr txBox="1"/>
          <p:nvPr/>
        </p:nvSpPr>
        <p:spPr>
          <a:xfrm>
            <a:off x="587828" y="5397616"/>
            <a:ext cx="7884368" cy="461665"/>
          </a:xfrm>
          <a:prstGeom prst="rect">
            <a:avLst/>
          </a:prstGeom>
          <a:noFill/>
        </p:spPr>
        <p:txBody>
          <a:bodyPr wrap="square" rtlCol="0">
            <a:spAutoFit/>
          </a:bodyPr>
          <a:lstStyle/>
          <a:p>
            <a:r>
              <a:rPr lang="en-US" sz="1200" dirty="0"/>
              <a:t>Sorry if that doesn’t seem pleasing but I wanted to put them all in one slide, I thought that would be a waste of slides if I’ve put every one of them in a slide</a:t>
            </a:r>
          </a:p>
        </p:txBody>
      </p:sp>
      <p:sp>
        <p:nvSpPr>
          <p:cNvPr id="19" name="TextBox 18">
            <a:extLst>
              <a:ext uri="{FF2B5EF4-FFF2-40B4-BE49-F238E27FC236}">
                <a16:creationId xmlns:a16="http://schemas.microsoft.com/office/drawing/2014/main" id="{5F4133B3-E98D-6179-63D1-49E1B205C38F}"/>
              </a:ext>
            </a:extLst>
          </p:cNvPr>
          <p:cNvSpPr txBox="1"/>
          <p:nvPr/>
        </p:nvSpPr>
        <p:spPr>
          <a:xfrm>
            <a:off x="587828" y="5059062"/>
            <a:ext cx="6755363" cy="338554"/>
          </a:xfrm>
          <a:prstGeom prst="rect">
            <a:avLst/>
          </a:prstGeom>
          <a:noFill/>
        </p:spPr>
        <p:txBody>
          <a:bodyPr wrap="square" rtlCol="0">
            <a:spAutoFit/>
          </a:bodyPr>
          <a:lstStyle/>
          <a:p>
            <a:r>
              <a:rPr lang="en-US" sz="1600" dirty="0"/>
              <a:t>After these analysis I started to reconsider my taste in music</a:t>
            </a:r>
          </a:p>
        </p:txBody>
      </p:sp>
    </p:spTree>
    <p:extLst>
      <p:ext uri="{BB962C8B-B14F-4D97-AF65-F5344CB8AC3E}">
        <p14:creationId xmlns:p14="http://schemas.microsoft.com/office/powerpoint/2010/main" val="24116186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231</TotalTime>
  <Words>1709</Words>
  <Application>Microsoft Office PowerPoint</Application>
  <PresentationFormat>Widescreen</PresentationFormat>
  <Paragraphs>71</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Gill Sans MT</vt:lpstr>
      <vt:lpstr>inherit</vt:lpstr>
      <vt:lpstr>Inter</vt:lpstr>
      <vt:lpstr>Gallery</vt:lpstr>
      <vt:lpstr>Spotify and youtube</vt:lpstr>
      <vt:lpstr>About the data</vt:lpstr>
      <vt:lpstr>PowerPoint Presentation</vt:lpstr>
      <vt:lpstr>PowerPoint Presentation</vt:lpstr>
      <vt:lpstr>PowerPoint Presentation</vt:lpstr>
      <vt:lpstr>PowerPoint Presentation</vt:lpstr>
      <vt:lpstr>PowerPoint Presentation</vt:lpstr>
      <vt:lpstr>Data analysis</vt:lpstr>
      <vt:lpstr>PowerPoint Presentation</vt:lpstr>
      <vt:lpstr>PowerPoint Presentation</vt:lpstr>
      <vt:lpstr>PowerPoint Presentation</vt:lpstr>
      <vt:lpstr>PowerPoint Presentation</vt:lpstr>
      <vt:lpstr>PowerPoint Presentation</vt:lpstr>
      <vt:lpstr>Linear regression</vt:lpstr>
      <vt:lpstr>Multiple Linear Regression</vt:lpstr>
      <vt:lpstr>Break time</vt:lpstr>
      <vt:lpstr>Tree based models</vt:lpstr>
      <vt:lpstr>PowerPoint Presentation</vt:lpstr>
      <vt:lpstr>clustering</vt:lpstr>
      <vt:lpstr>mood</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and youtube</dc:title>
  <dc:creator>yahia ashraf</dc:creator>
  <cp:lastModifiedBy>yahia ashraf</cp:lastModifiedBy>
  <cp:revision>6</cp:revision>
  <dcterms:created xsi:type="dcterms:W3CDTF">2023-04-24T11:20:49Z</dcterms:created>
  <dcterms:modified xsi:type="dcterms:W3CDTF">2023-04-24T15:12:42Z</dcterms:modified>
</cp:coreProperties>
</file>

<file path=docProps/thumbnail.jpeg>
</file>